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82" r:id="rId1"/>
  </p:sldMasterIdLst>
  <p:notesMasterIdLst>
    <p:notesMasterId r:id="rId47"/>
  </p:notesMasterIdLst>
  <p:sldIdLst>
    <p:sldId id="256" r:id="rId2"/>
    <p:sldId id="305" r:id="rId3"/>
    <p:sldId id="263" r:id="rId4"/>
    <p:sldId id="310" r:id="rId5"/>
    <p:sldId id="266" r:id="rId6"/>
    <p:sldId id="293" r:id="rId7"/>
    <p:sldId id="267" r:id="rId8"/>
    <p:sldId id="286" r:id="rId9"/>
    <p:sldId id="281" r:id="rId10"/>
    <p:sldId id="264" r:id="rId11"/>
    <p:sldId id="322" r:id="rId12"/>
    <p:sldId id="265" r:id="rId13"/>
    <p:sldId id="283" r:id="rId14"/>
    <p:sldId id="292" r:id="rId15"/>
    <p:sldId id="328" r:id="rId16"/>
    <p:sldId id="311" r:id="rId17"/>
    <p:sldId id="312" r:id="rId18"/>
    <p:sldId id="313" r:id="rId19"/>
    <p:sldId id="327" r:id="rId20"/>
    <p:sldId id="325" r:id="rId21"/>
    <p:sldId id="330" r:id="rId22"/>
    <p:sldId id="306" r:id="rId23"/>
    <p:sldId id="270" r:id="rId24"/>
    <p:sldId id="300" r:id="rId25"/>
    <p:sldId id="301" r:id="rId26"/>
    <p:sldId id="323" r:id="rId27"/>
    <p:sldId id="272" r:id="rId28"/>
    <p:sldId id="285" r:id="rId29"/>
    <p:sldId id="271" r:id="rId30"/>
    <p:sldId id="280" r:id="rId31"/>
    <p:sldId id="284" r:id="rId32"/>
    <p:sldId id="273" r:id="rId33"/>
    <p:sldId id="331" r:id="rId34"/>
    <p:sldId id="303" r:id="rId35"/>
    <p:sldId id="287" r:id="rId36"/>
    <p:sldId id="274" r:id="rId37"/>
    <p:sldId id="288" r:id="rId38"/>
    <p:sldId id="309" r:id="rId39"/>
    <p:sldId id="275" r:id="rId40"/>
    <p:sldId id="298" r:id="rId41"/>
    <p:sldId id="308" r:id="rId42"/>
    <p:sldId id="276" r:id="rId43"/>
    <p:sldId id="324" r:id="rId44"/>
    <p:sldId id="277" r:id="rId45"/>
    <p:sldId id="278" r:id="rId46"/>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77" autoAdjust="0"/>
    <p:restoredTop sz="94660"/>
  </p:normalViewPr>
  <p:slideViewPr>
    <p:cSldViewPr snapToGrid="0" snapToObjects="1">
      <p:cViewPr>
        <p:scale>
          <a:sx n="79" d="100"/>
          <a:sy n="79" d="100"/>
        </p:scale>
        <p:origin x="-1254" y="1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invertIfNegative val="0"/>
          <c:dLbls>
            <c:txPr>
              <a:bodyPr/>
              <a:lstStyle/>
              <a:p>
                <a:pPr>
                  <a:defRPr sz="1600"/>
                </a:pPr>
                <a:endParaRPr lang="en-US"/>
              </a:p>
            </c:txPr>
            <c:showLegendKey val="0"/>
            <c:showVal val="1"/>
            <c:showCatName val="0"/>
            <c:showSerName val="0"/>
            <c:showPercent val="0"/>
            <c:showBubbleSize val="0"/>
            <c:showLeaderLines val="0"/>
          </c:dLbls>
          <c:cat>
            <c:strRef>
              <c:f>Sheet1!$B$1:$E$1</c:f>
              <c:strCache>
                <c:ptCount val="4"/>
                <c:pt idx="0">
                  <c:v>Registration</c:v>
                </c:pt>
                <c:pt idx="1">
                  <c:v>Federal</c:v>
                </c:pt>
                <c:pt idx="2">
                  <c:v>State</c:v>
                </c:pt>
                <c:pt idx="3">
                  <c:v>Local</c:v>
                </c:pt>
              </c:strCache>
            </c:strRef>
          </c:cat>
          <c:val>
            <c:numRef>
              <c:f>Sheet1!$B$2:$E$2</c:f>
              <c:numCache>
                <c:formatCode>0</c:formatCode>
                <c:ptCount val="4"/>
                <c:pt idx="0">
                  <c:v>37629</c:v>
                </c:pt>
                <c:pt idx="1">
                  <c:v>28392</c:v>
                </c:pt>
                <c:pt idx="2">
                  <c:v>19579</c:v>
                </c:pt>
                <c:pt idx="3">
                  <c:v>3895.9</c:v>
                </c:pt>
              </c:numCache>
            </c:numRef>
          </c:val>
        </c:ser>
        <c:dLbls>
          <c:showLegendKey val="0"/>
          <c:showVal val="1"/>
          <c:showCatName val="0"/>
          <c:showSerName val="0"/>
          <c:showPercent val="0"/>
          <c:showBubbleSize val="0"/>
        </c:dLbls>
        <c:gapWidth val="150"/>
        <c:axId val="249198464"/>
        <c:axId val="249200000"/>
      </c:barChart>
      <c:catAx>
        <c:axId val="249198464"/>
        <c:scaling>
          <c:orientation val="minMax"/>
        </c:scaling>
        <c:delete val="0"/>
        <c:axPos val="b"/>
        <c:majorTickMark val="out"/>
        <c:minorTickMark val="none"/>
        <c:tickLblPos val="nextTo"/>
        <c:crossAx val="249200000"/>
        <c:crosses val="autoZero"/>
        <c:auto val="1"/>
        <c:lblAlgn val="ctr"/>
        <c:lblOffset val="100"/>
        <c:noMultiLvlLbl val="0"/>
      </c:catAx>
      <c:valAx>
        <c:axId val="249200000"/>
        <c:scaling>
          <c:orientation val="minMax"/>
        </c:scaling>
        <c:delete val="0"/>
        <c:axPos val="l"/>
        <c:majorGridlines/>
        <c:numFmt formatCode="0" sourceLinked="1"/>
        <c:majorTickMark val="out"/>
        <c:minorTickMark val="none"/>
        <c:tickLblPos val="nextTo"/>
        <c:crossAx val="249198464"/>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9"/>
    </mc:Choice>
    <mc:Fallback>
      <c:style val="19"/>
    </mc:Fallback>
  </mc:AlternateContent>
  <c:chart>
    <c:title>
      <c:tx>
        <c:rich>
          <a:bodyPr/>
          <a:lstStyle/>
          <a:p>
            <a:pPr>
              <a:defRPr/>
            </a:pPr>
            <a:r>
              <a:rPr lang="en-US" dirty="0"/>
              <a:t>% Turnout in local elections by year</a:t>
            </a:r>
          </a:p>
        </c:rich>
      </c:tx>
      <c:overlay val="0"/>
    </c:title>
    <c:autoTitleDeleted val="0"/>
    <c:plotArea>
      <c:layout>
        <c:manualLayout>
          <c:layoutTarget val="inner"/>
          <c:xMode val="edge"/>
          <c:yMode val="edge"/>
          <c:x val="7.2918744531933505E-2"/>
          <c:y val="0.13583749785487301"/>
          <c:w val="0.706159776902887"/>
          <c:h val="0.71417810830328199"/>
        </c:manualLayout>
      </c:layout>
      <c:lineChart>
        <c:grouping val="standard"/>
        <c:varyColors val="0"/>
        <c:ser>
          <c:idx val="0"/>
          <c:order val="0"/>
          <c:tx>
            <c:strRef>
              <c:f>Sheet1!$B$1</c:f>
              <c:strCache>
                <c:ptCount val="1"/>
                <c:pt idx="0">
                  <c:v>turnout</c:v>
                </c:pt>
              </c:strCache>
            </c:strRef>
          </c:tx>
          <c:spPr>
            <a:ln w="60325"/>
          </c:spPr>
          <c:marker>
            <c:symbol val="none"/>
          </c:marker>
          <c:trendline>
            <c:trendlineType val="linear"/>
            <c:dispRSqr val="0"/>
            <c:dispEq val="0"/>
          </c:trendline>
          <c:cat>
            <c:numRef>
              <c:f>Sheet1!$A$2:$A$19</c:f>
              <c:numCache>
                <c:formatCode>General</c:formatCode>
                <c:ptCount val="18"/>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numCache>
            </c:numRef>
          </c:cat>
          <c:val>
            <c:numRef>
              <c:f>Sheet1!$B$2:$B$19</c:f>
              <c:numCache>
                <c:formatCode>General</c:formatCode>
                <c:ptCount val="18"/>
                <c:pt idx="1">
                  <c:v>17</c:v>
                </c:pt>
                <c:pt idx="2">
                  <c:v>18</c:v>
                </c:pt>
                <c:pt idx="3">
                  <c:v>13</c:v>
                </c:pt>
                <c:pt idx="4">
                  <c:v>11</c:v>
                </c:pt>
                <c:pt idx="5">
                  <c:v>14</c:v>
                </c:pt>
                <c:pt idx="6">
                  <c:v>16</c:v>
                </c:pt>
                <c:pt idx="7">
                  <c:v>14</c:v>
                </c:pt>
                <c:pt idx="8">
                  <c:v>16</c:v>
                </c:pt>
                <c:pt idx="9">
                  <c:v>3</c:v>
                </c:pt>
                <c:pt idx="10">
                  <c:v>12</c:v>
                </c:pt>
                <c:pt idx="11">
                  <c:v>13</c:v>
                </c:pt>
                <c:pt idx="12">
                  <c:v>10</c:v>
                </c:pt>
                <c:pt idx="13">
                  <c:v>9</c:v>
                </c:pt>
                <c:pt idx="14">
                  <c:v>10</c:v>
                </c:pt>
                <c:pt idx="15">
                  <c:v>8</c:v>
                </c:pt>
                <c:pt idx="16">
                  <c:v>14</c:v>
                </c:pt>
              </c:numCache>
            </c:numRef>
          </c:val>
          <c:smooth val="0"/>
        </c:ser>
        <c:dLbls>
          <c:showLegendKey val="0"/>
          <c:showVal val="0"/>
          <c:showCatName val="0"/>
          <c:showSerName val="0"/>
          <c:showPercent val="0"/>
          <c:showBubbleSize val="0"/>
        </c:dLbls>
        <c:marker val="1"/>
        <c:smooth val="0"/>
        <c:axId val="250431360"/>
        <c:axId val="250432896"/>
      </c:lineChart>
      <c:catAx>
        <c:axId val="250431360"/>
        <c:scaling>
          <c:orientation val="minMax"/>
        </c:scaling>
        <c:delete val="0"/>
        <c:axPos val="b"/>
        <c:numFmt formatCode="General" sourceLinked="1"/>
        <c:majorTickMark val="out"/>
        <c:minorTickMark val="none"/>
        <c:tickLblPos val="nextTo"/>
        <c:crossAx val="250432896"/>
        <c:crosses val="autoZero"/>
        <c:auto val="1"/>
        <c:lblAlgn val="ctr"/>
        <c:lblOffset val="100"/>
        <c:noMultiLvlLbl val="0"/>
      </c:catAx>
      <c:valAx>
        <c:axId val="250432896"/>
        <c:scaling>
          <c:orientation val="minMax"/>
        </c:scaling>
        <c:delete val="0"/>
        <c:axPos val="l"/>
        <c:majorGridlines/>
        <c:numFmt formatCode="General" sourceLinked="1"/>
        <c:majorTickMark val="out"/>
        <c:minorTickMark val="none"/>
        <c:tickLblPos val="nextTo"/>
        <c:crossAx val="250431360"/>
        <c:crosses val="autoZero"/>
        <c:crossBetween val="between"/>
      </c:valAx>
    </c:plotArea>
    <c:legend>
      <c:legendPos val="r"/>
      <c:overlay val="0"/>
    </c:legend>
    <c:plotVisOnly val="1"/>
    <c:dispBlanksAs val="gap"/>
    <c:showDLblsOverMax val="0"/>
  </c:chart>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372" cy="464184"/>
          </a:xfrm>
          <a:prstGeom prst="rect">
            <a:avLst/>
          </a:prstGeom>
        </p:spPr>
        <p:txBody>
          <a:bodyPr vert="horz" lIns="91650" tIns="45825" rIns="91650" bIns="45825" rtlCol="0"/>
          <a:lstStyle>
            <a:lvl1pPr algn="l">
              <a:defRPr sz="1200"/>
            </a:lvl1pPr>
          </a:lstStyle>
          <a:p>
            <a:endParaRPr lang="en-US"/>
          </a:p>
        </p:txBody>
      </p:sp>
      <p:sp>
        <p:nvSpPr>
          <p:cNvPr id="3" name="Date Placeholder 2"/>
          <p:cNvSpPr>
            <a:spLocks noGrp="1"/>
          </p:cNvSpPr>
          <p:nvPr>
            <p:ph type="dt" idx="1"/>
          </p:nvPr>
        </p:nvSpPr>
        <p:spPr>
          <a:xfrm>
            <a:off x="3970436" y="0"/>
            <a:ext cx="3038372" cy="464184"/>
          </a:xfrm>
          <a:prstGeom prst="rect">
            <a:avLst/>
          </a:prstGeom>
        </p:spPr>
        <p:txBody>
          <a:bodyPr vert="horz" lIns="91650" tIns="45825" rIns="91650" bIns="45825" rtlCol="0"/>
          <a:lstStyle>
            <a:lvl1pPr algn="r">
              <a:defRPr sz="1200"/>
            </a:lvl1pPr>
          </a:lstStyle>
          <a:p>
            <a:fld id="{8921A20C-F136-443C-B8BD-000E47B9068A}" type="datetimeFigureOut">
              <a:rPr lang="en-US" smtClean="0"/>
              <a:pPr/>
              <a:t>12/23/2016</a:t>
            </a:fld>
            <a:endParaRPr lang="en-US"/>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1650" tIns="45825" rIns="91650" bIns="45825" rtlCol="0" anchor="ctr"/>
          <a:lstStyle/>
          <a:p>
            <a:endParaRPr lang="en-US"/>
          </a:p>
        </p:txBody>
      </p:sp>
      <p:sp>
        <p:nvSpPr>
          <p:cNvPr id="5" name="Notes Placeholder 4"/>
          <p:cNvSpPr>
            <a:spLocks noGrp="1"/>
          </p:cNvSpPr>
          <p:nvPr>
            <p:ph type="body" sz="quarter" idx="3"/>
          </p:nvPr>
        </p:nvSpPr>
        <p:spPr>
          <a:xfrm>
            <a:off x="701040" y="4416108"/>
            <a:ext cx="5608320" cy="4182427"/>
          </a:xfrm>
          <a:prstGeom prst="rect">
            <a:avLst/>
          </a:prstGeom>
        </p:spPr>
        <p:txBody>
          <a:bodyPr vert="horz" lIns="91650" tIns="45825" rIns="91650" bIns="4582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0627"/>
            <a:ext cx="3038372" cy="464184"/>
          </a:xfrm>
          <a:prstGeom prst="rect">
            <a:avLst/>
          </a:prstGeom>
        </p:spPr>
        <p:txBody>
          <a:bodyPr vert="horz" lIns="91650" tIns="45825" rIns="91650" bIns="45825" rtlCol="0" anchor="b"/>
          <a:lstStyle>
            <a:lvl1pPr algn="l">
              <a:defRPr sz="1200"/>
            </a:lvl1pPr>
          </a:lstStyle>
          <a:p>
            <a:endParaRPr lang="en-US"/>
          </a:p>
        </p:txBody>
      </p:sp>
      <p:sp>
        <p:nvSpPr>
          <p:cNvPr id="7" name="Slide Number Placeholder 6"/>
          <p:cNvSpPr>
            <a:spLocks noGrp="1"/>
          </p:cNvSpPr>
          <p:nvPr>
            <p:ph type="sldNum" sz="quarter" idx="5"/>
          </p:nvPr>
        </p:nvSpPr>
        <p:spPr>
          <a:xfrm>
            <a:off x="3970436" y="8830627"/>
            <a:ext cx="3038372" cy="464184"/>
          </a:xfrm>
          <a:prstGeom prst="rect">
            <a:avLst/>
          </a:prstGeom>
        </p:spPr>
        <p:txBody>
          <a:bodyPr vert="horz" lIns="91650" tIns="45825" rIns="91650" bIns="45825" rtlCol="0" anchor="b"/>
          <a:lstStyle>
            <a:lvl1pPr algn="r">
              <a:defRPr sz="1200"/>
            </a:lvl1pPr>
          </a:lstStyle>
          <a:p>
            <a:fld id="{B6E96C78-87B5-40A5-812E-9098C113431B}" type="slidenum">
              <a:rPr lang="en-US" smtClean="0"/>
              <a:pPr/>
              <a:t>‹#›</a:t>
            </a:fld>
            <a:endParaRPr lang="en-US"/>
          </a:p>
        </p:txBody>
      </p:sp>
    </p:spTree>
    <p:extLst>
      <p:ext uri="{BB962C8B-B14F-4D97-AF65-F5344CB8AC3E}">
        <p14:creationId xmlns:p14="http://schemas.microsoft.com/office/powerpoint/2010/main" val="14282182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sp>
      <p:sp>
        <p:nvSpPr>
          <p:cNvPr id="4" name="Slide Number Placeholder 3"/>
          <p:cNvSpPr>
            <a:spLocks noGrp="1"/>
          </p:cNvSpPr>
          <p:nvPr>
            <p:ph type="sldNum" sz="quarter" idx="10"/>
          </p:nvPr>
        </p:nvSpPr>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lstStyle>
          <a:p>
            <a:fld id="{D50B6304-C1C1-4B34-9A12-35D9508B19D8}" type="datetime1">
              <a:rPr lang="en-US" smtClean="0"/>
              <a:pPr/>
              <a:t>12/23/2016</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lstStyle>
          <a:p>
            <a:fld id="{2AA957AF-53C0-420B-9C2D-77DB1416566C}" type="slidenum">
              <a:rPr kumimoji="0" lang="en-US" smtClean="0"/>
              <a:pPr/>
              <a:t>‹#›</a:t>
            </a:fld>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9C075011-8C22-4F80-9739-8E177E39DBB9}" type="datetime1">
              <a:rPr lang="en-US" smtClean="0"/>
              <a:pPr/>
              <a:t>12/23/2016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0A0186-A9F8-C54D-8112-701A5829BC0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5408FE3E-3B8B-4129-A7B8-48CF61D75D01}" type="datetime1">
              <a:rPr lang="en-US" smtClean="0"/>
              <a:pPr/>
              <a:t>12/23/2016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0A0186-A9F8-C54D-8112-701A5829BC0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5F90D58-92D1-4A20-B53F-F4F0D3F264DF}" type="datetime1">
              <a:rPr lang="en-US" smtClean="0"/>
              <a:pPr/>
              <a:t>12/23/2016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0A0186-A9F8-C54D-8112-701A5829BC06}" type="slidenum">
              <a:rPr lang="en-US" smtClean="0"/>
              <a:pPr/>
              <a:t>‹#›</a:t>
            </a:fld>
            <a:endParaRPr lang="en-US"/>
          </a:p>
        </p:txBody>
      </p:sp>
      <p:sp>
        <p:nvSpPr>
          <p:cNvPr id="7" name="Title 6"/>
          <p:cNvSpPr>
            <a:spLocks noGrp="1"/>
          </p:cNvSpPr>
          <p:nvPr>
            <p:ph type="title"/>
          </p:nvPr>
        </p:nvSpPr>
        <p:spPr/>
        <p:txBody>
          <a:bodyPr rtlCol="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AC3A9CE-DBCB-4A91-88D9-821B9169CF37}" type="datetime1">
              <a:rPr lang="en-US" smtClean="0"/>
              <a:pPr/>
              <a:t>12/23/2016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C0A0186-A9F8-C54D-8112-701A5829BC06}" type="slidenum">
              <a:rPr lang="en-US" smtClean="0"/>
              <a:pPr/>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A70F930B-8E7A-4F78-A40E-C8D7CB1A196D}" type="datetime1">
              <a:rPr lang="en-US" smtClean="0"/>
              <a:pPr/>
              <a:t>12/23/2016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C0A0186-A9F8-C54D-8112-701A5829BC06}" type="slidenum">
              <a:rPr lang="en-US" smtClean="0"/>
              <a:pPr/>
              <a:t>‹#›</a:t>
            </a:fld>
            <a:endParaRPr lang="en-US"/>
          </a:p>
        </p:txBody>
      </p:sp>
      <p:sp>
        <p:nvSpPr>
          <p:cNvPr id="8" name="Title 7"/>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94035C4F-DB3B-49FD-85F9-EC63F07A8C14}" type="datetime1">
              <a:rPr lang="en-US" smtClean="0"/>
              <a:pPr/>
              <a:t>12/23/2016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C0A0186-A9F8-C54D-8112-701A5829BC06}"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1B660FE-A8FD-450E-8AD4-B489A4BC2A43}" type="datetime1">
              <a:rPr lang="en-US" smtClean="0"/>
              <a:pPr/>
              <a:t>12/23/2016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C0A0186-A9F8-C54D-8112-701A5829BC06}" type="slidenum">
              <a:rPr lang="en-US" smtClean="0"/>
              <a:pPr/>
              <a:t>‹#›</a:t>
            </a:fld>
            <a:endParaRPr lang="en-US"/>
          </a:p>
        </p:txBody>
      </p:sp>
      <p:sp>
        <p:nvSpPr>
          <p:cNvPr id="6" name="Title 5"/>
          <p:cNvSpPr>
            <a:spLocks noGrp="1"/>
          </p:cNvSpPr>
          <p:nvPr>
            <p:ph type="title"/>
          </p:nvPr>
        </p:nvSpPr>
        <p:spPr/>
        <p:txBody>
          <a:bodyPr rtlCol="0"/>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57E1D3-094B-4954-9167-E08F00DE25EF}" type="datetime1">
              <a:rPr lang="en-US" smtClean="0"/>
              <a:pPr/>
              <a:t>12/23/2016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C0A0186-A9F8-C54D-8112-701A5829BC0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p>
            <a:fld id="{ECF3694E-EEB4-489F-8AE4-9CB5C3A120F4}" type="datetime1">
              <a:rPr lang="en-US" smtClean="0"/>
              <a:pPr/>
              <a:t>12/23/2016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FFF1679-83E0-4571-98D7-4BB535B5F50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lstStyle>
          <a:p>
            <a:fld id="{C1F3D79E-FB93-4AFC-8C3A-18FF5EC74C86}" type="datetime1">
              <a:rPr lang="en-US" smtClean="0"/>
              <a:pPr/>
              <a:t>12/23/2016</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1C0A0186-A9F8-C54D-8112-701A5829BC06}" type="slidenum">
              <a:rPr lang="en-US" smtClean="0"/>
              <a:pPr/>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lstStyle>
          <a:p>
            <a:r>
              <a:rPr kumimoji="0" lang="en-US" smtClean="0"/>
              <a:t>Click to edit Master title style</a:t>
            </a:r>
            <a:endParaRPr kumimoji="0" lang="en-US"/>
          </a:p>
        </p:txBody>
      </p:sp>
      <p:sp>
        <p:nvSpPr>
          <p:cNvPr id="8" name="Freeform 7"/>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9" name="Freeform 8"/>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Freeform 11"/>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lstStyle>
          <a:p>
            <a:fld id="{083FEE30-6B9F-4F7E-861A-364AE4B1CFFB}" type="datetime1">
              <a:rPr lang="en-US" smtClean="0"/>
              <a:pPr/>
              <a:t>12/23/2016</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lstStyle>
          <a:p>
            <a:fld id="{1C0A0186-A9F8-C54D-8112-701A5829BC0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hf hdr="0" ftr="0" dt="0"/>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87705"/>
            <a:ext cx="7772400" cy="2894657"/>
          </a:xfrm>
        </p:spPr>
        <p:txBody>
          <a:bodyPr>
            <a:normAutofit fontScale="90000"/>
          </a:bodyPr>
          <a:lstStyle/>
          <a:p>
            <a:r>
              <a:rPr lang="en-US" dirty="0">
                <a:effectLst/>
              </a:rPr>
              <a:t/>
            </a:r>
            <a:br>
              <a:rPr lang="en-US" dirty="0">
                <a:effectLst/>
              </a:rPr>
            </a:br>
            <a:r>
              <a:rPr lang="en-US" dirty="0">
                <a:effectLst/>
              </a:rPr>
              <a:t> </a:t>
            </a:r>
            <a:br>
              <a:rPr lang="en-US" dirty="0">
                <a:effectLst/>
              </a:rPr>
            </a:br>
            <a:r>
              <a:rPr lang="en-US" dirty="0">
                <a:effectLst/>
              </a:rPr>
              <a:t/>
            </a:r>
            <a:br>
              <a:rPr lang="en-US" dirty="0">
                <a:effectLst/>
              </a:rPr>
            </a:br>
            <a:r>
              <a:rPr lang="en-US" dirty="0" smtClean="0">
                <a:effectLst/>
              </a:rPr>
              <a:t/>
            </a:r>
            <a:br>
              <a:rPr lang="en-US" dirty="0" smtClean="0">
                <a:effectLst/>
              </a:rPr>
            </a:br>
            <a:r>
              <a:rPr lang="en-US" dirty="0" smtClean="0">
                <a:solidFill>
                  <a:schemeClr val="tx1"/>
                </a:solidFill>
              </a:rPr>
              <a:t>Charter Commission</a:t>
            </a:r>
            <a:r>
              <a:rPr lang="en-US" dirty="0" smtClean="0"/>
              <a:t/>
            </a:r>
            <a:br>
              <a:rPr lang="en-US" dirty="0" smtClean="0"/>
            </a:br>
            <a:r>
              <a:rPr lang="en-US" dirty="0" smtClean="0"/>
              <a:t/>
            </a:r>
            <a:br>
              <a:rPr lang="en-US" dirty="0" smtClean="0"/>
            </a:br>
            <a:endParaRPr lang="en-US" dirty="0"/>
          </a:p>
        </p:txBody>
      </p:sp>
      <p:sp>
        <p:nvSpPr>
          <p:cNvPr id="3" name="Subtitle 2"/>
          <p:cNvSpPr>
            <a:spLocks noGrp="1"/>
          </p:cNvSpPr>
          <p:nvPr>
            <p:ph type="subTitle" idx="1"/>
          </p:nvPr>
        </p:nvSpPr>
        <p:spPr>
          <a:xfrm>
            <a:off x="685800" y="2717074"/>
            <a:ext cx="7772400" cy="2094237"/>
          </a:xfrm>
        </p:spPr>
        <p:txBody>
          <a:bodyPr>
            <a:normAutofit fontScale="62500" lnSpcReduction="20000"/>
          </a:bodyPr>
          <a:lstStyle/>
          <a:p>
            <a:r>
              <a:rPr lang="en-US" b="1" dirty="0" smtClean="0"/>
              <a:t>Valerie </a:t>
            </a:r>
            <a:r>
              <a:rPr lang="en-US" b="1" dirty="0"/>
              <a:t>W. Mulvey, Chair</a:t>
            </a:r>
            <a:r>
              <a:rPr lang="en-US" dirty="0"/>
              <a:t/>
            </a:r>
            <a:br>
              <a:rPr lang="en-US" dirty="0"/>
            </a:br>
            <a:r>
              <a:rPr lang="en-US" dirty="0"/>
              <a:t>Dennis W. Cardiff, Vice-Chair</a:t>
            </a:r>
            <a:br>
              <a:rPr lang="en-US" dirty="0"/>
            </a:br>
            <a:r>
              <a:rPr lang="en-US" dirty="0"/>
              <a:t>Adam S. Blumer, Clerk</a:t>
            </a:r>
            <a:br>
              <a:rPr lang="en-US" dirty="0"/>
            </a:br>
            <a:r>
              <a:rPr lang="en-US" dirty="0"/>
              <a:t>Teri S. Banerjee</a:t>
            </a:r>
            <a:br>
              <a:rPr lang="en-US" dirty="0"/>
            </a:br>
            <a:r>
              <a:rPr lang="en-US" dirty="0"/>
              <a:t>Dennis L. Giombetti</a:t>
            </a:r>
            <a:br>
              <a:rPr lang="en-US" dirty="0"/>
            </a:br>
            <a:r>
              <a:rPr lang="en-US" dirty="0"/>
              <a:t>George P. </a:t>
            </a:r>
            <a:r>
              <a:rPr lang="en-US" dirty="0" smtClean="0"/>
              <a:t>King, Jr.</a:t>
            </a:r>
            <a:r>
              <a:rPr lang="en-US" dirty="0"/>
              <a:t/>
            </a:r>
            <a:br>
              <a:rPr lang="en-US" dirty="0"/>
            </a:br>
            <a:r>
              <a:rPr lang="en-US" dirty="0"/>
              <a:t>Janet E. Leombruno</a:t>
            </a:r>
            <a:br>
              <a:rPr lang="en-US" dirty="0"/>
            </a:br>
            <a:r>
              <a:rPr lang="en-US" dirty="0"/>
              <a:t>Jason A. Smith</a:t>
            </a:r>
            <a:br>
              <a:rPr lang="en-US" dirty="0"/>
            </a:br>
            <a:r>
              <a:rPr lang="en-US" dirty="0"/>
              <a:t>John A. Stefanini</a:t>
            </a:r>
          </a:p>
        </p:txBody>
      </p:sp>
      <p:pic>
        <p:nvPicPr>
          <p:cNvPr id="4" name="Picture 3"/>
          <p:cNvPicPr/>
          <p:nvPr/>
        </p:nvPicPr>
        <p:blipFill>
          <a:blip r:embed="rId2">
            <a:extLst>
              <a:ext uri="{28A0092B-C50C-407E-A947-70E740481C1C}">
                <a14:useLocalDpi xmlns:a14="http://schemas.microsoft.com/office/drawing/2010/main" val="0"/>
              </a:ext>
            </a:extLst>
          </a:blip>
          <a:stretch>
            <a:fillRect/>
          </a:stretch>
        </p:blipFill>
        <p:spPr>
          <a:xfrm>
            <a:off x="685800" y="687705"/>
            <a:ext cx="1920240" cy="1920240"/>
          </a:xfrm>
          <a:prstGeom prst="rect">
            <a:avLst/>
          </a:prstGeom>
        </p:spPr>
      </p:pic>
      <p:sp>
        <p:nvSpPr>
          <p:cNvPr id="5" name="Slide Number Placeholder 4"/>
          <p:cNvSpPr>
            <a:spLocks noGrp="1"/>
          </p:cNvSpPr>
          <p:nvPr>
            <p:ph type="sldNum" sz="quarter" idx="12"/>
          </p:nvPr>
        </p:nvSpPr>
        <p:spPr/>
        <p:txBody>
          <a:bodyPr/>
          <a:lstStyle/>
          <a:p>
            <a:fld id="{2AA957AF-53C0-420B-9C2D-77DB1416566C}" type="slidenum">
              <a:rPr kumimoji="0" lang="en-US" smtClean="0"/>
              <a:pPr/>
              <a:t>1</a:t>
            </a:fld>
            <a:endParaRPr kumimoji="0"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0229" y="1097280"/>
            <a:ext cx="8740890" cy="4885509"/>
          </a:xfrm>
        </p:spPr>
      </p:pic>
      <p:sp>
        <p:nvSpPr>
          <p:cNvPr id="3" name="Title 2"/>
          <p:cNvSpPr>
            <a:spLocks noGrp="1"/>
          </p:cNvSpPr>
          <p:nvPr>
            <p:ph type="title"/>
          </p:nvPr>
        </p:nvSpPr>
        <p:spPr>
          <a:xfrm>
            <a:off x="457200" y="0"/>
            <a:ext cx="8229600" cy="1143000"/>
          </a:xfrm>
        </p:spPr>
        <p:txBody>
          <a:bodyPr>
            <a:normAutofit/>
          </a:bodyPr>
          <a:lstStyle/>
          <a:p>
            <a:pPr algn="ctr"/>
            <a:r>
              <a:rPr lang="en-US" sz="4000" dirty="0" smtClean="0">
                <a:solidFill>
                  <a:srgbClr val="000000"/>
                </a:solidFill>
              </a:rPr>
              <a:t>1. Who is accountable?</a:t>
            </a:r>
            <a:endParaRPr lang="en-US" sz="4000" dirty="0">
              <a:solidFill>
                <a:srgbClr val="000000"/>
              </a:solidFill>
            </a:endParaRPr>
          </a:p>
        </p:txBody>
      </p:sp>
      <p:sp>
        <p:nvSpPr>
          <p:cNvPr id="4" name="Slide Number Placeholder 3"/>
          <p:cNvSpPr>
            <a:spLocks noGrp="1"/>
          </p:cNvSpPr>
          <p:nvPr>
            <p:ph type="sldNum" sz="quarter" idx="12"/>
          </p:nvPr>
        </p:nvSpPr>
        <p:spPr/>
        <p:txBody>
          <a:bodyPr/>
          <a:lstStyle/>
          <a:p>
            <a:fld id="{1C0A0186-A9F8-C54D-8112-701A5829BC06}" type="slidenum">
              <a:rPr lang="en-US" smtClean="0"/>
              <a:pPr/>
              <a:t>10</a:t>
            </a:fld>
            <a:endParaRPr lang="en-US"/>
          </a:p>
        </p:txBody>
      </p:sp>
    </p:spTree>
    <p:extLst>
      <p:ext uri="{BB962C8B-B14F-4D97-AF65-F5344CB8AC3E}">
        <p14:creationId xmlns:p14="http://schemas.microsoft.com/office/powerpoint/2010/main" val="8169767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Autofit/>
          </a:bodyPr>
          <a:lstStyle/>
          <a:p>
            <a:pPr algn="ctr"/>
            <a:r>
              <a:rPr lang="en-US" sz="3600" dirty="0" smtClean="0">
                <a:solidFill>
                  <a:srgbClr val="000000"/>
                </a:solidFill>
              </a:rPr>
              <a:t>2. Mismatch for complex needs of diverse community</a:t>
            </a:r>
            <a:endParaRPr lang="en-US" sz="1200" dirty="0">
              <a:solidFill>
                <a:srgbClr val="000000"/>
              </a:solidFill>
            </a:endParaRPr>
          </a:p>
        </p:txBody>
      </p:sp>
      <p:sp>
        <p:nvSpPr>
          <p:cNvPr id="4" name="Slide Number Placeholder 3"/>
          <p:cNvSpPr>
            <a:spLocks noGrp="1"/>
          </p:cNvSpPr>
          <p:nvPr>
            <p:ph type="sldNum" sz="quarter" idx="12"/>
          </p:nvPr>
        </p:nvSpPr>
        <p:spPr/>
        <p:txBody>
          <a:bodyPr/>
          <a:lstStyle/>
          <a:p>
            <a:fld id="{1C0A0186-A9F8-C54D-8112-701A5829BC06}" type="slidenum">
              <a:rPr lang="en-US" smtClean="0"/>
              <a:pPr/>
              <a:t>11</a:t>
            </a:fld>
            <a:endParaRPr lang="en-US" dirty="0"/>
          </a:p>
        </p:txBody>
      </p:sp>
      <p:sp>
        <p:nvSpPr>
          <p:cNvPr id="8" name="TextBox 7"/>
          <p:cNvSpPr txBox="1"/>
          <p:nvPr/>
        </p:nvSpPr>
        <p:spPr>
          <a:xfrm>
            <a:off x="567489" y="3296433"/>
            <a:ext cx="3864328" cy="224676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nchor="t">
            <a:spAutoFit/>
          </a:bodyPr>
          <a:lstStyle/>
          <a:p>
            <a:pPr algn="ctr"/>
            <a:r>
              <a:rPr lang="en-US" sz="2800" b="1" dirty="0" smtClean="0"/>
              <a:t>Framingham has a $300M budget, but Town Meeting only meets 2-3 times per year to discuss it</a:t>
            </a:r>
            <a:endParaRPr lang="en-US" sz="2800" b="1" dirty="0"/>
          </a:p>
        </p:txBody>
      </p:sp>
      <p:sp>
        <p:nvSpPr>
          <p:cNvPr id="6" name="Cloud Callout 5"/>
          <p:cNvSpPr/>
          <p:nvPr/>
        </p:nvSpPr>
        <p:spPr>
          <a:xfrm>
            <a:off x="4747901" y="1739172"/>
            <a:ext cx="4084339" cy="2482896"/>
          </a:xfrm>
          <a:prstGeom prst="cloudCallout">
            <a:avLst>
              <a:gd name="adj1" fmla="val -47444"/>
              <a:gd name="adj2" fmla="val 73560"/>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5354260" y="2190743"/>
            <a:ext cx="2997470" cy="2031325"/>
          </a:xfrm>
          <a:prstGeom prst="rect">
            <a:avLst/>
          </a:prstGeom>
          <a:noFill/>
        </p:spPr>
        <p:txBody>
          <a:bodyPr wrap="square" rtlCol="0">
            <a:spAutoFit/>
          </a:bodyPr>
          <a:lstStyle/>
          <a:p>
            <a:r>
              <a:rPr lang="en-US" sz="6200" b="1" dirty="0" smtClean="0"/>
              <a:t>Hmm….</a:t>
            </a:r>
            <a:endParaRPr lang="en-US" sz="6200" b="1" dirty="0"/>
          </a:p>
        </p:txBody>
      </p:sp>
    </p:spTree>
    <p:extLst>
      <p:ext uri="{BB962C8B-B14F-4D97-AF65-F5344CB8AC3E}">
        <p14:creationId xmlns:p14="http://schemas.microsoft.com/office/powerpoint/2010/main" val="7373745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b="1" dirty="0" smtClean="0">
                <a:solidFill>
                  <a:srgbClr val="FF0000"/>
                </a:solidFill>
              </a:rPr>
              <a:t>Dedicated TM members </a:t>
            </a:r>
            <a:r>
              <a:rPr lang="en-US" dirty="0" smtClean="0"/>
              <a:t>have to pick up “budget story” where it left off months ago/last year and try to make best-informed decisions they can</a:t>
            </a:r>
          </a:p>
          <a:p>
            <a:r>
              <a:rPr lang="en-US" b="1" dirty="0" smtClean="0">
                <a:solidFill>
                  <a:srgbClr val="FF0000"/>
                </a:solidFill>
              </a:rPr>
              <a:t> Town Officials </a:t>
            </a:r>
            <a:r>
              <a:rPr lang="en-US" dirty="0" smtClean="0"/>
              <a:t>have to re-educate TM each year about their departments, needs, goals, challenges.</a:t>
            </a:r>
          </a:p>
          <a:p>
            <a:r>
              <a:rPr lang="en-US" b="1" dirty="0" smtClean="0">
                <a:solidFill>
                  <a:srgbClr val="FF0000"/>
                </a:solidFill>
              </a:rPr>
              <a:t>Framingham’s TM Standing committee structure </a:t>
            </a:r>
            <a:r>
              <a:rPr lang="en-US" dirty="0" smtClean="0"/>
              <a:t>requires officials to repeat same information a number of times to multiple groups, reducing their time to work on other initiatives </a:t>
            </a:r>
          </a:p>
          <a:p>
            <a:pPr>
              <a:buNone/>
            </a:pPr>
            <a:endParaRPr lang="en-US" dirty="0" smtClean="0"/>
          </a:p>
        </p:txBody>
      </p:sp>
      <p:sp>
        <p:nvSpPr>
          <p:cNvPr id="3" name="Title 2"/>
          <p:cNvSpPr>
            <a:spLocks noGrp="1"/>
          </p:cNvSpPr>
          <p:nvPr>
            <p:ph type="title"/>
          </p:nvPr>
        </p:nvSpPr>
        <p:spPr/>
        <p:txBody>
          <a:bodyPr>
            <a:noAutofit/>
          </a:bodyPr>
          <a:lstStyle/>
          <a:p>
            <a:pPr algn="ctr"/>
            <a:r>
              <a:rPr lang="en-US" sz="3600" dirty="0" smtClean="0">
                <a:solidFill>
                  <a:srgbClr val="000000"/>
                </a:solidFill>
              </a:rPr>
              <a:t>Mismatch creates challenges for all </a:t>
            </a:r>
            <a:endParaRPr lang="en-US" sz="1200" dirty="0">
              <a:solidFill>
                <a:srgbClr val="000000"/>
              </a:solidFill>
            </a:endParaRPr>
          </a:p>
        </p:txBody>
      </p:sp>
      <p:sp>
        <p:nvSpPr>
          <p:cNvPr id="4" name="Slide Number Placeholder 3"/>
          <p:cNvSpPr>
            <a:spLocks noGrp="1"/>
          </p:cNvSpPr>
          <p:nvPr>
            <p:ph type="sldNum" sz="quarter" idx="12"/>
          </p:nvPr>
        </p:nvSpPr>
        <p:spPr/>
        <p:txBody>
          <a:bodyPr/>
          <a:lstStyle/>
          <a:p>
            <a:fld id="{1C0A0186-A9F8-C54D-8112-701A5829BC06}" type="slidenum">
              <a:rPr lang="en-US" smtClean="0"/>
              <a:pPr/>
              <a:t>12</a:t>
            </a:fld>
            <a:endParaRPr lang="en-US" dirty="0"/>
          </a:p>
        </p:txBody>
      </p:sp>
    </p:spTree>
    <p:extLst>
      <p:ext uri="{BB962C8B-B14F-4D97-AF65-F5344CB8AC3E}">
        <p14:creationId xmlns:p14="http://schemas.microsoft.com/office/powerpoint/2010/main" val="7373745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0"/>
            <a:ext cx="8229600" cy="1143000"/>
          </a:xfrm>
        </p:spPr>
        <p:txBody>
          <a:bodyPr>
            <a:normAutofit fontScale="90000"/>
          </a:bodyPr>
          <a:lstStyle/>
          <a:p>
            <a:pPr algn="ctr"/>
            <a:r>
              <a:rPr lang="en-US" sz="4000" dirty="0" smtClean="0">
                <a:solidFill>
                  <a:srgbClr val="000000"/>
                </a:solidFill>
              </a:rPr>
              <a:t>How does Framingham compare?</a:t>
            </a:r>
            <a:r>
              <a:rPr lang="en-US" sz="4000" dirty="0" smtClean="0"/>
              <a:t/>
            </a:r>
            <a:br>
              <a:rPr lang="en-US" sz="4000" dirty="0" smtClean="0"/>
            </a:br>
            <a:r>
              <a:rPr lang="en-US" sz="1300" dirty="0" smtClean="0"/>
              <a:t>27 most populous communities in Massachusetts</a:t>
            </a:r>
            <a:endParaRPr lang="en-US" sz="1300" dirty="0"/>
          </a:p>
        </p:txBody>
      </p:sp>
      <p:sp>
        <p:nvSpPr>
          <p:cNvPr id="4" name="Slide Number Placeholder 3"/>
          <p:cNvSpPr>
            <a:spLocks noGrp="1"/>
          </p:cNvSpPr>
          <p:nvPr>
            <p:ph type="sldNum" sz="quarter" idx="12"/>
          </p:nvPr>
        </p:nvSpPr>
        <p:spPr/>
        <p:txBody>
          <a:bodyPr/>
          <a:lstStyle/>
          <a:p>
            <a:fld id="{1C0A0186-A9F8-C54D-8112-701A5829BC06}" type="slidenum">
              <a:rPr lang="en-US" smtClean="0"/>
              <a:pPr/>
              <a:t>13</a:t>
            </a:fld>
            <a:endParaRPr lang="en-US"/>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269098700"/>
              </p:ext>
            </p:extLst>
          </p:nvPr>
        </p:nvGraphicFramePr>
        <p:xfrm>
          <a:off x="457200" y="1143000"/>
          <a:ext cx="8229600" cy="4996098"/>
        </p:xfrm>
        <a:graphic>
          <a:graphicData uri="http://schemas.openxmlformats.org/drawingml/2006/table">
            <a:tbl>
              <a:tblPr/>
              <a:tblGrid>
                <a:gridCol w="879423"/>
                <a:gridCol w="831954"/>
                <a:gridCol w="919397"/>
                <a:gridCol w="759502"/>
                <a:gridCol w="749508"/>
                <a:gridCol w="499672"/>
                <a:gridCol w="569626"/>
                <a:gridCol w="809469"/>
                <a:gridCol w="729521"/>
                <a:gridCol w="622092"/>
                <a:gridCol w="859436"/>
              </a:tblGrid>
              <a:tr h="299985">
                <a:tc>
                  <a:txBody>
                    <a:bodyPr/>
                    <a:lstStyle/>
                    <a:p>
                      <a:pPr algn="ctr" fontAlgn="ctr"/>
                      <a:r>
                        <a:rPr lang="en-US" sz="900" b="1" i="0" u="none" strike="noStrike" dirty="0">
                          <a:solidFill>
                            <a:srgbClr val="000000"/>
                          </a:solidFill>
                          <a:effectLst/>
                          <a:latin typeface="Calibri"/>
                        </a:rPr>
                        <a:t>Municipality</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Land Area (Square Miles)</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2015 Total Assessed Value</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dirty="0">
                          <a:solidFill>
                            <a:srgbClr val="000000"/>
                          </a:solidFill>
                          <a:effectLst/>
                          <a:latin typeface="Calibri"/>
                        </a:rPr>
                        <a:t>2015 Actual Expenditures</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2010 Population</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City or Town</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Legislative Body</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Chief Execuive</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Incorporation or Founding</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Converted to city form</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Pop. when converted to city</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49993">
                <a:tc>
                  <a:txBody>
                    <a:bodyPr/>
                    <a:lstStyle/>
                    <a:p>
                      <a:pPr algn="l" fontAlgn="ctr"/>
                      <a:r>
                        <a:rPr lang="en-US" sz="900" b="1" i="0" u="none" strike="noStrike">
                          <a:solidFill>
                            <a:srgbClr val="000000"/>
                          </a:solidFill>
                          <a:effectLst/>
                          <a:latin typeface="Calibri"/>
                        </a:rPr>
                        <a:t>BOSTON</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0" i="0" u="none" strike="noStrike" dirty="0">
                          <a:solidFill>
                            <a:srgbClr val="000000"/>
                          </a:solidFill>
                          <a:effectLst/>
                          <a:latin typeface="Calibri"/>
                        </a:rPr>
                        <a:t>48.43</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$128,047,080,703</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$2,422,486,726</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617,594</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City</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Council</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Mayor</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1630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1822</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43,298 (1820)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9993">
                <a:tc>
                  <a:txBody>
                    <a:bodyPr/>
                    <a:lstStyle/>
                    <a:p>
                      <a:pPr algn="l" fontAlgn="ctr"/>
                      <a:r>
                        <a:rPr lang="en-US" sz="900" b="1" i="0" u="none" strike="noStrike">
                          <a:solidFill>
                            <a:srgbClr val="000000"/>
                          </a:solidFill>
                          <a:effectLst/>
                          <a:latin typeface="Calibri"/>
                        </a:rPr>
                        <a:t>WORCESTER</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0" i="0" u="none" strike="noStrike">
                          <a:solidFill>
                            <a:srgbClr val="000000"/>
                          </a:solidFill>
                          <a:effectLst/>
                          <a:latin typeface="Calibri"/>
                        </a:rPr>
                        <a:t>37.56</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$11,236,881,245</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$501,794,480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181,045</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City</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Council</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Mayor-Manager</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1684</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1848</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17,049 (1850)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9993">
                <a:tc>
                  <a:txBody>
                    <a:bodyPr/>
                    <a:lstStyle/>
                    <a:p>
                      <a:pPr algn="l" fontAlgn="ctr"/>
                      <a:r>
                        <a:rPr lang="en-US" sz="900" b="1" i="0" u="none" strike="noStrike">
                          <a:solidFill>
                            <a:srgbClr val="000000"/>
                          </a:solidFill>
                          <a:effectLst/>
                          <a:latin typeface="Calibri"/>
                        </a:rPr>
                        <a:t>SPRINGFIELD</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0" i="0" u="none" strike="noStrike">
                          <a:solidFill>
                            <a:srgbClr val="000000"/>
                          </a:solidFill>
                          <a:effectLst/>
                          <a:latin typeface="Calibri"/>
                        </a:rPr>
                        <a:t>32.1</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$7,276,422,130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$610,438,372</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153,060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City</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Council</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Mayor</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1641</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1852</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11,766 (1850)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9993">
                <a:tc>
                  <a:txBody>
                    <a:bodyPr/>
                    <a:lstStyle/>
                    <a:p>
                      <a:pPr algn="l" fontAlgn="ctr"/>
                      <a:r>
                        <a:rPr lang="en-US" sz="900" b="1" i="0" u="none" strike="noStrike">
                          <a:solidFill>
                            <a:srgbClr val="000000"/>
                          </a:solidFill>
                          <a:effectLst/>
                          <a:latin typeface="Calibri"/>
                        </a:rPr>
                        <a:t>LOWELL</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0" i="0" u="none" strike="noStrike">
                          <a:solidFill>
                            <a:srgbClr val="000000"/>
                          </a:solidFill>
                          <a:effectLst/>
                          <a:latin typeface="Calibri"/>
                        </a:rPr>
                        <a:t>13.77</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$6,683,928,991</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$315,812,152</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106,519</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City</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Council</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Mayor-Manager</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1826</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1836</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20,796 (1840)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9993">
                <a:tc>
                  <a:txBody>
                    <a:bodyPr/>
                    <a:lstStyle/>
                    <a:p>
                      <a:pPr algn="l" fontAlgn="ctr"/>
                      <a:r>
                        <a:rPr lang="en-US" sz="900" b="1" i="0" u="none" strike="noStrike">
                          <a:solidFill>
                            <a:srgbClr val="000000"/>
                          </a:solidFill>
                          <a:effectLst/>
                          <a:latin typeface="Calibri"/>
                        </a:rPr>
                        <a:t>CAMBRIDGE</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0" i="0" u="none" strike="noStrike">
                          <a:solidFill>
                            <a:srgbClr val="000000"/>
                          </a:solidFill>
                          <a:effectLst/>
                          <a:latin typeface="Calibri"/>
                        </a:rPr>
                        <a:t>6.43</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$34,680,060,680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$499,142,760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105,162</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City</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Council</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Mayor-Manager</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1631</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1846</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15,215 (1850)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9993">
                <a:tc>
                  <a:txBody>
                    <a:bodyPr/>
                    <a:lstStyle/>
                    <a:p>
                      <a:pPr algn="l" fontAlgn="ctr"/>
                      <a:r>
                        <a:rPr lang="en-US" sz="900" b="1" i="0" u="none" strike="noStrike">
                          <a:solidFill>
                            <a:srgbClr val="000000"/>
                          </a:solidFill>
                          <a:effectLst/>
                          <a:latin typeface="Calibri"/>
                        </a:rPr>
                        <a:t>NEW BEDFORD</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0" i="0" u="none" strike="noStrike">
                          <a:solidFill>
                            <a:srgbClr val="000000"/>
                          </a:solidFill>
                          <a:effectLst/>
                          <a:latin typeface="Calibri"/>
                        </a:rPr>
                        <a:t>20.12</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$5,334,989,630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$250,531,810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95,072</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City</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Council</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Mayor</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1786</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1847</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16,443 (1850)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9993">
                <a:tc>
                  <a:txBody>
                    <a:bodyPr/>
                    <a:lstStyle/>
                    <a:p>
                      <a:pPr algn="l" fontAlgn="ctr"/>
                      <a:r>
                        <a:rPr lang="en-US" sz="900" b="1" i="0" u="none" strike="noStrike">
                          <a:solidFill>
                            <a:srgbClr val="000000"/>
                          </a:solidFill>
                          <a:effectLst/>
                          <a:latin typeface="Calibri"/>
                        </a:rPr>
                        <a:t>BROCKTON</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0" i="0" u="none" strike="noStrike">
                          <a:solidFill>
                            <a:srgbClr val="000000"/>
                          </a:solidFill>
                          <a:effectLst/>
                          <a:latin typeface="Calibri"/>
                        </a:rPr>
                        <a:t>21.47</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$6,104,303,935</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$282,026,326</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93,810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City</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Council</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Mayor</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1812</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1881</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13,608 (1880)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9993">
                <a:tc>
                  <a:txBody>
                    <a:bodyPr/>
                    <a:lstStyle/>
                    <a:p>
                      <a:pPr algn="l" fontAlgn="ctr"/>
                      <a:r>
                        <a:rPr lang="en-US" sz="900" b="1" i="0" u="none" strike="noStrike">
                          <a:solidFill>
                            <a:srgbClr val="000000"/>
                          </a:solidFill>
                          <a:effectLst/>
                          <a:latin typeface="Calibri"/>
                        </a:rPr>
                        <a:t>QUINCY</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0" i="0" u="none" strike="noStrike">
                          <a:solidFill>
                            <a:srgbClr val="000000"/>
                          </a:solidFill>
                          <a:effectLst/>
                          <a:latin typeface="Calibri"/>
                        </a:rPr>
                        <a:t>16.78</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$12,019,197,110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$283,850,033</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92,271</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City</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Council</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Mayor</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1791</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1889</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16,723 (1890)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9993">
                <a:tc>
                  <a:txBody>
                    <a:bodyPr/>
                    <a:lstStyle/>
                    <a:p>
                      <a:pPr algn="l" fontAlgn="ctr"/>
                      <a:r>
                        <a:rPr lang="en-US" sz="900" b="1" i="0" u="none" strike="noStrike">
                          <a:solidFill>
                            <a:srgbClr val="000000"/>
                          </a:solidFill>
                          <a:effectLst/>
                          <a:latin typeface="Calibri"/>
                        </a:rPr>
                        <a:t>LYNN</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0" i="0" u="none" strike="noStrike">
                          <a:solidFill>
                            <a:srgbClr val="000000"/>
                          </a:solidFill>
                          <a:effectLst/>
                          <a:latin typeface="Calibri"/>
                        </a:rPr>
                        <a:t>10.82</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$6,396,561,177</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$290,209,498</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90,329</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City</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Council</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Mayor</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1631</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1850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14,257 (1850)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9993">
                <a:tc>
                  <a:txBody>
                    <a:bodyPr/>
                    <a:lstStyle/>
                    <a:p>
                      <a:pPr algn="l" fontAlgn="ctr"/>
                      <a:r>
                        <a:rPr lang="en-US" sz="900" b="1" i="0" u="none" strike="noStrike">
                          <a:solidFill>
                            <a:srgbClr val="000000"/>
                          </a:solidFill>
                          <a:effectLst/>
                          <a:latin typeface="Calibri"/>
                        </a:rPr>
                        <a:t>FALL RIVER</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0" i="0" u="none" strike="noStrike">
                          <a:solidFill>
                            <a:srgbClr val="000000"/>
                          </a:solidFill>
                          <a:effectLst/>
                          <a:latin typeface="Calibri"/>
                        </a:rPr>
                        <a:t>31.02</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$5,211,516,417</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$209,046,484</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88,857</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City</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Council</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Mayor</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1802</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1854</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11,524 (1850)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9993">
                <a:tc>
                  <a:txBody>
                    <a:bodyPr/>
                    <a:lstStyle/>
                    <a:p>
                      <a:pPr algn="l" fontAlgn="ctr"/>
                      <a:r>
                        <a:rPr lang="en-US" sz="900" b="1" i="0" u="none" strike="noStrike">
                          <a:solidFill>
                            <a:srgbClr val="000000"/>
                          </a:solidFill>
                          <a:effectLst/>
                          <a:latin typeface="Calibri"/>
                        </a:rPr>
                        <a:t>NEWTON</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0" i="0" u="none" strike="noStrike">
                          <a:solidFill>
                            <a:srgbClr val="000000"/>
                          </a:solidFill>
                          <a:effectLst/>
                          <a:latin typeface="Calibri"/>
                        </a:rPr>
                        <a:t>18.05</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$24,321,818,000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$301,527,464</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85,146</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City</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Council</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Mayor</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1691</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1873</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12,825 (1870)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9993">
                <a:tc>
                  <a:txBody>
                    <a:bodyPr/>
                    <a:lstStyle/>
                    <a:p>
                      <a:pPr algn="l" fontAlgn="ctr"/>
                      <a:r>
                        <a:rPr lang="en-US" sz="900" b="1" i="0" u="none" strike="noStrike">
                          <a:solidFill>
                            <a:srgbClr val="000000"/>
                          </a:solidFill>
                          <a:effectLst/>
                          <a:latin typeface="Calibri"/>
                        </a:rPr>
                        <a:t>LAWRENCE</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0" i="0" u="none" strike="noStrike">
                          <a:solidFill>
                            <a:srgbClr val="000000"/>
                          </a:solidFill>
                          <a:effectLst/>
                          <a:latin typeface="Calibri"/>
                        </a:rPr>
                        <a:t>6.96</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$3,191,934,330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$268,627,309</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76,377</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City</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Council</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Mayor</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1847</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1853</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8,282 (1850)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9993">
                <a:tc>
                  <a:txBody>
                    <a:bodyPr/>
                    <a:lstStyle/>
                    <a:p>
                      <a:pPr algn="l" fontAlgn="ctr"/>
                      <a:r>
                        <a:rPr lang="en-US" sz="900" b="1" i="0" u="none" strike="noStrike">
                          <a:solidFill>
                            <a:srgbClr val="000000"/>
                          </a:solidFill>
                          <a:effectLst/>
                          <a:latin typeface="Calibri"/>
                        </a:rPr>
                        <a:t>SOMERVILLE</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0" i="0" u="none" strike="noStrike">
                          <a:solidFill>
                            <a:srgbClr val="000000"/>
                          </a:solidFill>
                          <a:effectLst/>
                          <a:latin typeface="Calibri"/>
                        </a:rPr>
                        <a:t>4.11</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$11,198,774,270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$201,387,380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75,754</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City</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Council</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Mayor</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1842</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1871</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14,685 (1870)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9993">
                <a:tc>
                  <a:txBody>
                    <a:bodyPr/>
                    <a:lstStyle/>
                    <a:p>
                      <a:pPr algn="l" fontAlgn="ctr"/>
                      <a:r>
                        <a:rPr lang="en-US" sz="900" b="1" i="0" u="none" strike="noStrike">
                          <a:solidFill>
                            <a:srgbClr val="000000"/>
                          </a:solidFill>
                          <a:effectLst/>
                          <a:latin typeface="Calibri"/>
                        </a:rPr>
                        <a:t>FRAMINGHAM</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a:solidFill>
                            <a:srgbClr val="000000"/>
                          </a:solidFill>
                          <a:effectLst/>
                          <a:latin typeface="Calibri"/>
                        </a:rPr>
                        <a:t>25.12</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900" b="0" i="0" u="none" strike="noStrike">
                          <a:solidFill>
                            <a:srgbClr val="000000"/>
                          </a:solidFill>
                          <a:effectLst/>
                          <a:latin typeface="Calibri"/>
                        </a:rPr>
                        <a:t>$7,945,015,743</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900" b="0" i="0" u="none" strike="noStrike">
                          <a:solidFill>
                            <a:srgbClr val="000000"/>
                          </a:solidFill>
                          <a:effectLst/>
                          <a:latin typeface="Calibri"/>
                        </a:rPr>
                        <a:t>$238,310,192</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a:solidFill>
                            <a:srgbClr val="000000"/>
                          </a:solidFill>
                          <a:effectLst/>
                          <a:latin typeface="Calibri"/>
                        </a:rPr>
                        <a:t>68,318</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a:solidFill>
                            <a:srgbClr val="000000"/>
                          </a:solidFill>
                          <a:effectLst/>
                          <a:latin typeface="Calibri"/>
                        </a:rPr>
                        <a:t>Town</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a:solidFill>
                            <a:srgbClr val="000000"/>
                          </a:solidFill>
                          <a:effectLst/>
                          <a:latin typeface="Calibri"/>
                        </a:rPr>
                        <a:t>RTM</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a:solidFill>
                            <a:srgbClr val="000000"/>
                          </a:solidFill>
                          <a:effectLst/>
                          <a:latin typeface="Calibri"/>
                        </a:rPr>
                        <a:t>Manager</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a:solidFill>
                            <a:srgbClr val="000000"/>
                          </a:solidFill>
                          <a:effectLst/>
                          <a:latin typeface="Calibri"/>
                        </a:rPr>
                        <a:t>1700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a:solidFill>
                            <a:srgbClr val="000000"/>
                          </a:solidFill>
                          <a:effectLst/>
                          <a:latin typeface="Calibri"/>
                        </a:rPr>
                        <a:t>n/a</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a:solidFill>
                            <a:srgbClr val="000000"/>
                          </a:solidFill>
                          <a:effectLst/>
                          <a:latin typeface="Calibri"/>
                        </a:rPr>
                        <a:t>n/a</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49993">
                <a:tc>
                  <a:txBody>
                    <a:bodyPr/>
                    <a:lstStyle/>
                    <a:p>
                      <a:pPr algn="l" fontAlgn="ctr"/>
                      <a:r>
                        <a:rPr lang="en-US" sz="900" b="1" i="0" u="none" strike="noStrike">
                          <a:solidFill>
                            <a:srgbClr val="000000"/>
                          </a:solidFill>
                          <a:effectLst/>
                          <a:latin typeface="Calibri"/>
                        </a:rPr>
                        <a:t>HAVERHILL</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0" i="0" u="none" strike="noStrike">
                          <a:solidFill>
                            <a:srgbClr val="000000"/>
                          </a:solidFill>
                          <a:effectLst/>
                          <a:latin typeface="Calibri"/>
                        </a:rPr>
                        <a:t>33.33</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$5,432,039,234</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$165,704,510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60,879</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City</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Council</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Mayor</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1641</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1869</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13,092 (1870)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9993">
                <a:tc>
                  <a:txBody>
                    <a:bodyPr/>
                    <a:lstStyle/>
                    <a:p>
                      <a:pPr algn="l" fontAlgn="ctr"/>
                      <a:r>
                        <a:rPr lang="en-US" sz="900" b="1" i="0" u="none" strike="noStrike">
                          <a:solidFill>
                            <a:srgbClr val="000000"/>
                          </a:solidFill>
                          <a:effectLst/>
                          <a:latin typeface="Calibri"/>
                        </a:rPr>
                        <a:t>WALTHAM</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0" i="0" u="none" strike="noStrike">
                          <a:solidFill>
                            <a:srgbClr val="000000"/>
                          </a:solidFill>
                          <a:effectLst/>
                          <a:latin typeface="Calibri"/>
                        </a:rPr>
                        <a:t>12.7</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$9,946,294,086</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$167,773,598</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60,632</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City</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Council</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Mayor</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1737/8</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1884</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11,712 (1880)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9993">
                <a:tc>
                  <a:txBody>
                    <a:bodyPr/>
                    <a:lstStyle/>
                    <a:p>
                      <a:pPr algn="l" fontAlgn="ctr"/>
                      <a:r>
                        <a:rPr lang="en-US" sz="900" b="1" i="0" u="none" strike="noStrike">
                          <a:solidFill>
                            <a:srgbClr val="000000"/>
                          </a:solidFill>
                          <a:effectLst/>
                          <a:latin typeface="Calibri"/>
                        </a:rPr>
                        <a:t>MALDEN</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0" i="0" u="none" strike="noStrike">
                          <a:solidFill>
                            <a:srgbClr val="000000"/>
                          </a:solidFill>
                          <a:effectLst/>
                          <a:latin typeface="Calibri"/>
                        </a:rPr>
                        <a:t>5.07</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$5,831,500,580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$144,920,554</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59,450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City</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Council</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Mayor</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1649</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1881</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12,017 (1880)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9993">
                <a:tc>
                  <a:txBody>
                    <a:bodyPr/>
                    <a:lstStyle/>
                    <a:p>
                      <a:pPr algn="l" fontAlgn="ctr"/>
                      <a:r>
                        <a:rPr lang="en-US" sz="900" b="1" i="0" u="none" strike="noStrike">
                          <a:solidFill>
                            <a:srgbClr val="000000"/>
                          </a:solidFill>
                          <a:effectLst/>
                          <a:latin typeface="Calibri"/>
                        </a:rPr>
                        <a:t>BROOKLINE</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0" i="0" u="none" strike="noStrike">
                          <a:solidFill>
                            <a:srgbClr val="000000"/>
                          </a:solidFill>
                          <a:effectLst/>
                          <a:latin typeface="Calibri"/>
                        </a:rPr>
                        <a:t>6.79</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$19,691,528,576</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$220,155,606</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58,732</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Town</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RTM</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Manager</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1705</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n/a</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n/a</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9993">
                <a:tc>
                  <a:txBody>
                    <a:bodyPr/>
                    <a:lstStyle/>
                    <a:p>
                      <a:pPr algn="l" fontAlgn="ctr"/>
                      <a:r>
                        <a:rPr lang="en-US" sz="900" b="1" i="0" u="none" strike="noStrike">
                          <a:solidFill>
                            <a:srgbClr val="000000"/>
                          </a:solidFill>
                          <a:effectLst/>
                          <a:latin typeface="Calibri"/>
                        </a:rPr>
                        <a:t>PLYMOUTH</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0" i="0" u="none" strike="noStrike">
                          <a:solidFill>
                            <a:srgbClr val="000000"/>
                          </a:solidFill>
                          <a:effectLst/>
                          <a:latin typeface="Calibri"/>
                        </a:rPr>
                        <a:t>96.46</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$9,128,500,223</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$161,300,426</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56,468</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Town</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RTM</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Manager</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1620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n/a</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n/a</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9993">
                <a:tc>
                  <a:txBody>
                    <a:bodyPr/>
                    <a:lstStyle/>
                    <a:p>
                      <a:pPr algn="l" fontAlgn="ctr"/>
                      <a:r>
                        <a:rPr lang="en-US" sz="900" b="1" i="0" u="none" strike="noStrike">
                          <a:solidFill>
                            <a:srgbClr val="000000"/>
                          </a:solidFill>
                          <a:effectLst/>
                          <a:latin typeface="Calibri"/>
                        </a:rPr>
                        <a:t>MEDFORD</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0" i="0" u="none" strike="noStrike">
                          <a:solidFill>
                            <a:srgbClr val="000000"/>
                          </a:solidFill>
                          <a:effectLst/>
                          <a:latin typeface="Calibri"/>
                        </a:rPr>
                        <a:t>8.14</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$8,086,569,270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$137,269,774</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56,173</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City</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Council</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Mayor</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1630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1892</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11,079 (1890)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9993">
                <a:tc>
                  <a:txBody>
                    <a:bodyPr/>
                    <a:lstStyle/>
                    <a:p>
                      <a:pPr algn="l" fontAlgn="ctr"/>
                      <a:r>
                        <a:rPr lang="en-US" sz="900" b="1" i="0" u="none" strike="noStrike">
                          <a:solidFill>
                            <a:srgbClr val="000000"/>
                          </a:solidFill>
                          <a:effectLst/>
                          <a:latin typeface="Calibri"/>
                        </a:rPr>
                        <a:t>TAUNTON</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0" i="0" u="none" strike="noStrike">
                          <a:solidFill>
                            <a:srgbClr val="000000"/>
                          </a:solidFill>
                          <a:effectLst/>
                          <a:latin typeface="Calibri"/>
                        </a:rPr>
                        <a:t>46.61</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$4,514,347,120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$173,775,080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55,874</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City</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Council</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Mayor</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1639</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1864</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15,376 (1860)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9993">
                <a:tc>
                  <a:txBody>
                    <a:bodyPr/>
                    <a:lstStyle/>
                    <a:p>
                      <a:pPr algn="l" fontAlgn="ctr"/>
                      <a:r>
                        <a:rPr lang="en-US" sz="900" b="1" i="0" u="none" strike="noStrike">
                          <a:solidFill>
                            <a:srgbClr val="000000"/>
                          </a:solidFill>
                          <a:effectLst/>
                          <a:latin typeface="Calibri"/>
                        </a:rPr>
                        <a:t>CHICOPEE</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0" i="0" u="none" strike="noStrike">
                          <a:solidFill>
                            <a:srgbClr val="000000"/>
                          </a:solidFill>
                          <a:effectLst/>
                          <a:latin typeface="Calibri"/>
                        </a:rPr>
                        <a:t>22.87</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$3,729,040,780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$157,142,169</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55,298</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City</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Council</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Mayor</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1848</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1890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14,050 (1890)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9993">
                <a:tc>
                  <a:txBody>
                    <a:bodyPr/>
                    <a:lstStyle/>
                    <a:p>
                      <a:pPr algn="l" fontAlgn="ctr"/>
                      <a:r>
                        <a:rPr lang="en-US" sz="900" b="1" i="0" u="none" strike="noStrike">
                          <a:solidFill>
                            <a:srgbClr val="000000"/>
                          </a:solidFill>
                          <a:effectLst/>
                          <a:latin typeface="Calibri"/>
                        </a:rPr>
                        <a:t>WEYMOUTH</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0" i="0" u="none" strike="noStrike">
                          <a:solidFill>
                            <a:srgbClr val="000000"/>
                          </a:solidFill>
                          <a:effectLst/>
                          <a:latin typeface="Calibri"/>
                        </a:rPr>
                        <a:t>17.01</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$6,683,708,920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$121,612,682</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53,743</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City</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Council</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Mayor</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1630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1999</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53,988 (2000)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9993">
                <a:tc>
                  <a:txBody>
                    <a:bodyPr/>
                    <a:lstStyle/>
                    <a:p>
                      <a:pPr algn="l" fontAlgn="ctr"/>
                      <a:r>
                        <a:rPr lang="en-US" sz="900" b="1" i="0" u="none" strike="noStrike">
                          <a:solidFill>
                            <a:srgbClr val="000000"/>
                          </a:solidFill>
                          <a:effectLst/>
                          <a:latin typeface="Calibri"/>
                        </a:rPr>
                        <a:t>REVERE</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0" i="0" u="none" strike="noStrike">
                          <a:solidFill>
                            <a:srgbClr val="000000"/>
                          </a:solidFill>
                          <a:effectLst/>
                          <a:latin typeface="Calibri"/>
                        </a:rPr>
                        <a:t>5.91</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$4,606,033,831</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$154,902,362</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51,755</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City</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Council</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Mayor</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1846</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1914</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18,219 (1910)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9993">
                <a:tc>
                  <a:txBody>
                    <a:bodyPr/>
                    <a:lstStyle/>
                    <a:p>
                      <a:pPr algn="l" fontAlgn="ctr"/>
                      <a:r>
                        <a:rPr lang="en-US" sz="900" b="1" i="0" u="none" strike="noStrike">
                          <a:solidFill>
                            <a:srgbClr val="000000"/>
                          </a:solidFill>
                          <a:effectLst/>
                          <a:latin typeface="Calibri"/>
                        </a:rPr>
                        <a:t>PEABODY</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0" i="0" u="none" strike="noStrike">
                          <a:solidFill>
                            <a:srgbClr val="000000"/>
                          </a:solidFill>
                          <a:effectLst/>
                          <a:latin typeface="Calibri"/>
                        </a:rPr>
                        <a:t>16.4</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$6,750,057,897</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$153,580,514</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51,251</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City</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Council</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Mayor</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1855</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1916</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19,552 (1920)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9993">
                <a:tc>
                  <a:txBody>
                    <a:bodyPr/>
                    <a:lstStyle/>
                    <a:p>
                      <a:pPr algn="l" fontAlgn="ctr"/>
                      <a:r>
                        <a:rPr lang="en-US" sz="900" b="1" i="0" u="none" strike="noStrike">
                          <a:solidFill>
                            <a:srgbClr val="000000"/>
                          </a:solidFill>
                          <a:effectLst/>
                          <a:latin typeface="Calibri"/>
                        </a:rPr>
                        <a:t>METHUEN</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0" i="0" u="none" strike="noStrike">
                          <a:solidFill>
                            <a:srgbClr val="000000"/>
                          </a:solidFill>
                          <a:effectLst/>
                          <a:latin typeface="Calibri"/>
                        </a:rPr>
                        <a:t>22.4</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$4,804,659,354</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$130,427,701</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47,255</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City</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Council</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Mayor</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1725/6</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1972</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35,456 (1970)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49993">
                <a:tc>
                  <a:txBody>
                    <a:bodyPr/>
                    <a:lstStyle/>
                    <a:p>
                      <a:pPr algn="l" fontAlgn="ctr"/>
                      <a:r>
                        <a:rPr lang="en-US" sz="900" b="1" i="0" u="none" strike="noStrike">
                          <a:solidFill>
                            <a:srgbClr val="000000"/>
                          </a:solidFill>
                          <a:effectLst/>
                          <a:latin typeface="Calibri"/>
                        </a:rPr>
                        <a:t>BARNSTABLE</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0" i="0" u="none" strike="noStrike">
                          <a:solidFill>
                            <a:srgbClr val="000000"/>
                          </a:solidFill>
                          <a:effectLst/>
                          <a:latin typeface="Calibri"/>
                        </a:rPr>
                        <a:t>60.04</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$13,142,891,360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$132,697,958</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45,193</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City</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Council</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Manager</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1638</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1989</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dirty="0">
                          <a:solidFill>
                            <a:srgbClr val="000000"/>
                          </a:solidFill>
                          <a:effectLst/>
                          <a:latin typeface="Calibri"/>
                        </a:rPr>
                        <a:t>40,949 (1990)</a:t>
                      </a:r>
                    </a:p>
                  </a:txBody>
                  <a:tcPr marL="7500" marR="7500" marT="750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5357849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892438"/>
          </a:xfrm>
        </p:spPr>
        <p:txBody>
          <a:bodyPr>
            <a:normAutofit/>
          </a:bodyPr>
          <a:lstStyle/>
          <a:p>
            <a:pPr algn="ctr"/>
            <a:r>
              <a:rPr lang="en-US" sz="3600" dirty="0" smtClean="0">
                <a:solidFill>
                  <a:srgbClr val="000000"/>
                </a:solidFill>
              </a:rPr>
              <a:t>Results of this mismatch</a:t>
            </a:r>
            <a:endParaRPr lang="en-US" sz="3600" dirty="0">
              <a:solidFill>
                <a:srgbClr val="000000"/>
              </a:solidFill>
            </a:endParaRPr>
          </a:p>
        </p:txBody>
      </p:sp>
      <p:sp>
        <p:nvSpPr>
          <p:cNvPr id="4" name="Slide Number Placeholder 3"/>
          <p:cNvSpPr>
            <a:spLocks noGrp="1"/>
          </p:cNvSpPr>
          <p:nvPr>
            <p:ph type="sldNum" sz="quarter" idx="12"/>
          </p:nvPr>
        </p:nvSpPr>
        <p:spPr/>
        <p:txBody>
          <a:bodyPr/>
          <a:lstStyle/>
          <a:p>
            <a:fld id="{1C0A0186-A9F8-C54D-8112-701A5829BC06}" type="slidenum">
              <a:rPr lang="en-US" smtClean="0"/>
              <a:pPr/>
              <a:t>14</a:t>
            </a:fld>
            <a:endParaRPr lang="en-US"/>
          </a:p>
        </p:txBody>
      </p:sp>
      <p:sp>
        <p:nvSpPr>
          <p:cNvPr id="5" name="TextBox 4"/>
          <p:cNvSpPr txBox="1"/>
          <p:nvPr/>
        </p:nvSpPr>
        <p:spPr>
          <a:xfrm>
            <a:off x="457200" y="1773497"/>
            <a:ext cx="1693228" cy="923330"/>
          </a:xfrm>
          <a:prstGeom prst="rect">
            <a:avLst/>
          </a:prstGeom>
          <a:noFill/>
        </p:spPr>
        <p:txBody>
          <a:bodyPr wrap="square" rtlCol="0">
            <a:spAutoFit/>
          </a:bodyPr>
          <a:lstStyle/>
          <a:p>
            <a:r>
              <a:rPr lang="en-US" sz="5400" b="1" dirty="0" smtClean="0"/>
              <a:t>65% </a:t>
            </a:r>
            <a:endParaRPr lang="en-US" sz="5400" b="1" dirty="0"/>
          </a:p>
        </p:txBody>
      </p:sp>
      <p:sp>
        <p:nvSpPr>
          <p:cNvPr id="6" name="Rectangle 5"/>
          <p:cNvSpPr/>
          <p:nvPr/>
        </p:nvSpPr>
        <p:spPr>
          <a:xfrm>
            <a:off x="3123319" y="1773497"/>
            <a:ext cx="2265263" cy="923330"/>
          </a:xfrm>
          <a:prstGeom prst="rect">
            <a:avLst/>
          </a:prstGeom>
        </p:spPr>
        <p:txBody>
          <a:bodyPr wrap="square">
            <a:spAutoFit/>
          </a:bodyPr>
          <a:lstStyle/>
          <a:p>
            <a:r>
              <a:rPr lang="en-US" sz="5400" b="1" dirty="0" smtClean="0"/>
              <a:t>11.8%</a:t>
            </a:r>
            <a:endParaRPr lang="en-US" sz="5400" b="1" dirty="0"/>
          </a:p>
        </p:txBody>
      </p:sp>
      <p:sp>
        <p:nvSpPr>
          <p:cNvPr id="8" name="Rectangle 7"/>
          <p:cNvSpPr/>
          <p:nvPr/>
        </p:nvSpPr>
        <p:spPr>
          <a:xfrm>
            <a:off x="6719862" y="1773497"/>
            <a:ext cx="1742785" cy="923330"/>
          </a:xfrm>
          <a:prstGeom prst="rect">
            <a:avLst/>
          </a:prstGeom>
        </p:spPr>
        <p:txBody>
          <a:bodyPr wrap="none">
            <a:spAutoFit/>
          </a:bodyPr>
          <a:lstStyle/>
          <a:p>
            <a:pPr lvl="0"/>
            <a:r>
              <a:rPr lang="en-US" sz="5400" b="1" dirty="0" smtClean="0">
                <a:solidFill>
                  <a:prstClr val="black"/>
                </a:solidFill>
              </a:rPr>
              <a:t>33% </a:t>
            </a:r>
            <a:endParaRPr lang="en-US" sz="5400" b="1" dirty="0">
              <a:solidFill>
                <a:prstClr val="black"/>
              </a:solidFill>
            </a:endParaRPr>
          </a:p>
        </p:txBody>
      </p:sp>
      <p:sp>
        <p:nvSpPr>
          <p:cNvPr id="9" name="TextBox 8"/>
          <p:cNvSpPr txBox="1"/>
          <p:nvPr/>
        </p:nvSpPr>
        <p:spPr>
          <a:xfrm>
            <a:off x="457200" y="1167076"/>
            <a:ext cx="7626975" cy="369332"/>
          </a:xfrm>
          <a:prstGeom prst="rect">
            <a:avLst/>
          </a:prstGeom>
          <a:noFill/>
        </p:spPr>
        <p:txBody>
          <a:bodyPr wrap="square" rtlCol="0">
            <a:spAutoFit/>
          </a:bodyPr>
          <a:lstStyle/>
          <a:p>
            <a:pPr algn="ctr"/>
            <a:r>
              <a:rPr lang="en-US" b="1" i="1" dirty="0" smtClean="0"/>
              <a:t>How sure are we that this was all money well spent?</a:t>
            </a:r>
            <a:endParaRPr lang="en-US" b="1" i="1" dirty="0"/>
          </a:p>
        </p:txBody>
      </p:sp>
    </p:spTree>
    <p:extLst>
      <p:ext uri="{BB962C8B-B14F-4D97-AF65-F5344CB8AC3E}">
        <p14:creationId xmlns:p14="http://schemas.microsoft.com/office/powerpoint/2010/main" val="7373745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892438"/>
          </a:xfrm>
        </p:spPr>
        <p:txBody>
          <a:bodyPr>
            <a:normAutofit/>
          </a:bodyPr>
          <a:lstStyle/>
          <a:p>
            <a:pPr algn="ctr"/>
            <a:r>
              <a:rPr lang="en-US" sz="3600" dirty="0" smtClean="0">
                <a:solidFill>
                  <a:srgbClr val="000000"/>
                </a:solidFill>
              </a:rPr>
              <a:t>Results of this mismatch</a:t>
            </a:r>
            <a:endParaRPr lang="en-US" sz="3600" dirty="0">
              <a:solidFill>
                <a:srgbClr val="000000"/>
              </a:solidFill>
            </a:endParaRPr>
          </a:p>
        </p:txBody>
      </p:sp>
      <p:sp>
        <p:nvSpPr>
          <p:cNvPr id="4" name="Slide Number Placeholder 3"/>
          <p:cNvSpPr>
            <a:spLocks noGrp="1"/>
          </p:cNvSpPr>
          <p:nvPr>
            <p:ph type="sldNum" sz="quarter" idx="12"/>
          </p:nvPr>
        </p:nvSpPr>
        <p:spPr/>
        <p:txBody>
          <a:bodyPr/>
          <a:lstStyle/>
          <a:p>
            <a:fld id="{1C0A0186-A9F8-C54D-8112-701A5829BC06}" type="slidenum">
              <a:rPr lang="en-US" smtClean="0"/>
              <a:pPr/>
              <a:t>15</a:t>
            </a:fld>
            <a:endParaRPr lang="en-US"/>
          </a:p>
        </p:txBody>
      </p:sp>
      <p:sp>
        <p:nvSpPr>
          <p:cNvPr id="5" name="TextBox 4"/>
          <p:cNvSpPr txBox="1"/>
          <p:nvPr/>
        </p:nvSpPr>
        <p:spPr>
          <a:xfrm>
            <a:off x="457200" y="1773497"/>
            <a:ext cx="1693228" cy="923330"/>
          </a:xfrm>
          <a:prstGeom prst="rect">
            <a:avLst/>
          </a:prstGeom>
          <a:noFill/>
        </p:spPr>
        <p:txBody>
          <a:bodyPr wrap="square" rtlCol="0">
            <a:spAutoFit/>
          </a:bodyPr>
          <a:lstStyle/>
          <a:p>
            <a:r>
              <a:rPr lang="en-US" sz="5400" b="1" dirty="0" smtClean="0"/>
              <a:t>65% </a:t>
            </a:r>
            <a:endParaRPr lang="en-US" sz="5400" b="1" dirty="0"/>
          </a:p>
        </p:txBody>
      </p:sp>
      <p:sp>
        <p:nvSpPr>
          <p:cNvPr id="6" name="Rectangle 5"/>
          <p:cNvSpPr/>
          <p:nvPr/>
        </p:nvSpPr>
        <p:spPr>
          <a:xfrm>
            <a:off x="3123319" y="1773497"/>
            <a:ext cx="2265263" cy="923330"/>
          </a:xfrm>
          <a:prstGeom prst="rect">
            <a:avLst/>
          </a:prstGeom>
        </p:spPr>
        <p:txBody>
          <a:bodyPr wrap="square">
            <a:spAutoFit/>
          </a:bodyPr>
          <a:lstStyle/>
          <a:p>
            <a:r>
              <a:rPr lang="en-US" sz="5400" b="1" dirty="0" smtClean="0"/>
              <a:t>11.8%</a:t>
            </a:r>
            <a:endParaRPr lang="en-US" sz="5400" b="1" dirty="0"/>
          </a:p>
        </p:txBody>
      </p:sp>
      <p:sp>
        <p:nvSpPr>
          <p:cNvPr id="8" name="Rectangle 7"/>
          <p:cNvSpPr/>
          <p:nvPr/>
        </p:nvSpPr>
        <p:spPr>
          <a:xfrm>
            <a:off x="6719862" y="1773497"/>
            <a:ext cx="1742785" cy="923330"/>
          </a:xfrm>
          <a:prstGeom prst="rect">
            <a:avLst/>
          </a:prstGeom>
        </p:spPr>
        <p:txBody>
          <a:bodyPr wrap="none">
            <a:spAutoFit/>
          </a:bodyPr>
          <a:lstStyle/>
          <a:p>
            <a:pPr lvl="0"/>
            <a:r>
              <a:rPr lang="en-US" sz="5400" b="1" dirty="0" smtClean="0">
                <a:solidFill>
                  <a:prstClr val="black"/>
                </a:solidFill>
              </a:rPr>
              <a:t>33% </a:t>
            </a:r>
            <a:endParaRPr lang="en-US" sz="5400" b="1" dirty="0">
              <a:solidFill>
                <a:prstClr val="black"/>
              </a:solidFill>
            </a:endParaRPr>
          </a:p>
        </p:txBody>
      </p:sp>
      <p:sp>
        <p:nvSpPr>
          <p:cNvPr id="9" name="TextBox 8"/>
          <p:cNvSpPr txBox="1"/>
          <p:nvPr/>
        </p:nvSpPr>
        <p:spPr>
          <a:xfrm>
            <a:off x="457200" y="1167076"/>
            <a:ext cx="7626975" cy="369332"/>
          </a:xfrm>
          <a:prstGeom prst="rect">
            <a:avLst/>
          </a:prstGeom>
          <a:noFill/>
        </p:spPr>
        <p:txBody>
          <a:bodyPr wrap="square" rtlCol="0">
            <a:spAutoFit/>
          </a:bodyPr>
          <a:lstStyle/>
          <a:p>
            <a:pPr algn="ctr"/>
            <a:r>
              <a:rPr lang="en-US" b="1" i="1" dirty="0" smtClean="0"/>
              <a:t>How sure are we that this was all money well spent?</a:t>
            </a:r>
            <a:endParaRPr lang="en-US" b="1" i="1" dirty="0"/>
          </a:p>
        </p:txBody>
      </p:sp>
      <p:sp>
        <p:nvSpPr>
          <p:cNvPr id="11" name="TextBox 10"/>
          <p:cNvSpPr txBox="1"/>
          <p:nvPr/>
        </p:nvSpPr>
        <p:spPr>
          <a:xfrm>
            <a:off x="3123318" y="2696827"/>
            <a:ext cx="2574163" cy="1938992"/>
          </a:xfrm>
          <a:prstGeom prst="rect">
            <a:avLst/>
          </a:prstGeom>
          <a:noFill/>
        </p:spPr>
        <p:txBody>
          <a:bodyPr wrap="square" rtlCol="0">
            <a:spAutoFit/>
          </a:bodyPr>
          <a:lstStyle/>
          <a:p>
            <a:pPr algn="ctr"/>
            <a:r>
              <a:rPr lang="en-US" sz="2000" dirty="0" smtClean="0"/>
              <a:t>How much Framingham’s </a:t>
            </a:r>
          </a:p>
          <a:p>
            <a:pPr algn="ctr"/>
            <a:r>
              <a:rPr lang="en-US" sz="2000" dirty="0" smtClean="0"/>
              <a:t> government workforce has grown over the last decade</a:t>
            </a:r>
            <a:endParaRPr lang="en-US" sz="2000" dirty="0"/>
          </a:p>
        </p:txBody>
      </p:sp>
      <p:sp>
        <p:nvSpPr>
          <p:cNvPr id="12" name="TextBox 11"/>
          <p:cNvSpPr txBox="1"/>
          <p:nvPr/>
        </p:nvSpPr>
        <p:spPr>
          <a:xfrm>
            <a:off x="6505303" y="2696827"/>
            <a:ext cx="2286977" cy="1631216"/>
          </a:xfrm>
          <a:prstGeom prst="rect">
            <a:avLst/>
          </a:prstGeom>
          <a:noFill/>
        </p:spPr>
        <p:txBody>
          <a:bodyPr wrap="square" rtlCol="0">
            <a:spAutoFit/>
          </a:bodyPr>
          <a:lstStyle/>
          <a:p>
            <a:pPr algn="ctr"/>
            <a:r>
              <a:rPr lang="en-US" sz="2000" dirty="0" smtClean="0"/>
              <a:t>How much the average single family tax bill has increased in the last decade</a:t>
            </a:r>
            <a:endParaRPr lang="en-US" sz="2000" dirty="0"/>
          </a:p>
        </p:txBody>
      </p:sp>
      <p:sp>
        <p:nvSpPr>
          <p:cNvPr id="13" name="TextBox 12"/>
          <p:cNvSpPr txBox="1"/>
          <p:nvPr/>
        </p:nvSpPr>
        <p:spPr>
          <a:xfrm>
            <a:off x="180650" y="2696827"/>
            <a:ext cx="2327419" cy="1938992"/>
          </a:xfrm>
          <a:prstGeom prst="rect">
            <a:avLst/>
          </a:prstGeom>
          <a:noFill/>
        </p:spPr>
        <p:txBody>
          <a:bodyPr wrap="square" rtlCol="0">
            <a:spAutoFit/>
          </a:bodyPr>
          <a:lstStyle/>
          <a:p>
            <a:pPr algn="ctr"/>
            <a:r>
              <a:rPr lang="en-US" sz="2000" dirty="0" smtClean="0"/>
              <a:t>How much Framingham’s government expenditures have grown over the last decade</a:t>
            </a:r>
          </a:p>
        </p:txBody>
      </p:sp>
    </p:spTree>
    <p:extLst>
      <p:ext uri="{BB962C8B-B14F-4D97-AF65-F5344CB8AC3E}">
        <p14:creationId xmlns:p14="http://schemas.microsoft.com/office/powerpoint/2010/main" val="73737453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C0A0186-A9F8-C54D-8112-701A5829BC06}" type="slidenum">
              <a:rPr lang="en-US" smtClean="0"/>
              <a:pPr/>
              <a:t>16</a:t>
            </a:fld>
            <a:endParaRPr lang="en-US"/>
          </a:p>
        </p:txBody>
      </p:sp>
      <p:sp>
        <p:nvSpPr>
          <p:cNvPr id="4" name="Title 3"/>
          <p:cNvSpPr>
            <a:spLocks noGrp="1"/>
          </p:cNvSpPr>
          <p:nvPr>
            <p:ph type="title"/>
          </p:nvPr>
        </p:nvSpPr>
        <p:spPr/>
        <p:txBody>
          <a:bodyPr>
            <a:normAutofit/>
          </a:bodyPr>
          <a:lstStyle/>
          <a:p>
            <a:pPr algn="ctr"/>
            <a:r>
              <a:rPr lang="en-US" dirty="0" smtClean="0">
                <a:solidFill>
                  <a:srgbClr val="000000"/>
                </a:solidFill>
              </a:rPr>
              <a:t>Framingham by the Numbers</a:t>
            </a:r>
            <a:r>
              <a:rPr lang="en-US" dirty="0" smtClean="0"/>
              <a:t/>
            </a:r>
            <a:br>
              <a:rPr lang="en-US" dirty="0" smtClean="0"/>
            </a:br>
            <a:r>
              <a:rPr lang="en-US" sz="1400" dirty="0" smtClean="0"/>
              <a:t>Expenditures over the past ten years (2007 to 2016)</a:t>
            </a:r>
            <a:endParaRPr lang="en-US" sz="1400"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2418191319"/>
              </p:ext>
            </p:extLst>
          </p:nvPr>
        </p:nvGraphicFramePr>
        <p:xfrm>
          <a:off x="352698" y="1692193"/>
          <a:ext cx="8334102" cy="4068526"/>
        </p:xfrm>
        <a:graphic>
          <a:graphicData uri="http://schemas.openxmlformats.org/drawingml/2006/table">
            <a:tbl>
              <a:tblPr>
                <a:tableStyleId>{5C22544A-7EE6-4342-B048-85BDC9FD1C3A}</a:tableStyleId>
              </a:tblPr>
              <a:tblGrid>
                <a:gridCol w="470262"/>
                <a:gridCol w="849086"/>
                <a:gridCol w="994680"/>
                <a:gridCol w="962780"/>
                <a:gridCol w="897873"/>
                <a:gridCol w="997937"/>
                <a:gridCol w="933030"/>
                <a:gridCol w="1114227"/>
                <a:gridCol w="1114227"/>
              </a:tblGrid>
              <a:tr h="735946">
                <a:tc>
                  <a:txBody>
                    <a:bodyPr/>
                    <a:lstStyle/>
                    <a:p>
                      <a:pPr algn="ctr" fontAlgn="ctr"/>
                      <a:r>
                        <a:rPr lang="en-US" sz="900" u="none" strike="noStrike" dirty="0">
                          <a:effectLst/>
                        </a:rPr>
                        <a:t>Year</a:t>
                      </a:r>
                      <a:endParaRPr lang="en-US" sz="900" b="1" i="0" u="none" strike="noStrike" dirty="0">
                        <a:solidFill>
                          <a:srgbClr val="000000"/>
                        </a:solidFill>
                        <a:effectLst/>
                        <a:latin typeface="Calibri"/>
                      </a:endParaRPr>
                    </a:p>
                  </a:txBody>
                  <a:tcPr marL="8121" marR="8121" marT="8121" marB="0" anchor="ctr"/>
                </a:tc>
                <a:tc>
                  <a:txBody>
                    <a:bodyPr/>
                    <a:lstStyle/>
                    <a:p>
                      <a:pPr algn="ctr" fontAlgn="ctr"/>
                      <a:r>
                        <a:rPr lang="en-US" sz="900" u="none" strike="noStrike">
                          <a:effectLst/>
                        </a:rPr>
                        <a:t>General Fund Expenditures</a:t>
                      </a:r>
                      <a:endParaRPr lang="en-US" sz="900" b="1" i="0" u="none" strike="noStrike">
                        <a:solidFill>
                          <a:srgbClr val="000000"/>
                        </a:solidFill>
                        <a:effectLst/>
                        <a:latin typeface="Calibri"/>
                      </a:endParaRPr>
                    </a:p>
                  </a:txBody>
                  <a:tcPr marL="8121" marR="8121" marT="8121" marB="0" anchor="ctr"/>
                </a:tc>
                <a:tc>
                  <a:txBody>
                    <a:bodyPr/>
                    <a:lstStyle/>
                    <a:p>
                      <a:pPr algn="ctr" fontAlgn="ctr"/>
                      <a:r>
                        <a:rPr lang="en-US" sz="900" u="none" strike="noStrike">
                          <a:effectLst/>
                        </a:rPr>
                        <a:t>Assessed Value: Residential</a:t>
                      </a:r>
                      <a:endParaRPr lang="en-US" sz="900" b="1" i="0" u="none" strike="noStrike">
                        <a:solidFill>
                          <a:srgbClr val="000000"/>
                        </a:solidFill>
                        <a:effectLst/>
                        <a:latin typeface="Calibri"/>
                      </a:endParaRPr>
                    </a:p>
                  </a:txBody>
                  <a:tcPr marL="8121" marR="8121" marT="8121" marB="0" anchor="ctr"/>
                </a:tc>
                <a:tc>
                  <a:txBody>
                    <a:bodyPr/>
                    <a:lstStyle/>
                    <a:p>
                      <a:pPr algn="ctr" fontAlgn="ctr"/>
                      <a:r>
                        <a:rPr lang="en-US" sz="900" u="none" strike="noStrike">
                          <a:effectLst/>
                        </a:rPr>
                        <a:t>Assessed Value: Commsercial</a:t>
                      </a:r>
                      <a:endParaRPr lang="en-US" sz="900" b="1" i="0" u="none" strike="noStrike">
                        <a:solidFill>
                          <a:srgbClr val="000000"/>
                        </a:solidFill>
                        <a:effectLst/>
                        <a:latin typeface="Calibri"/>
                      </a:endParaRPr>
                    </a:p>
                  </a:txBody>
                  <a:tcPr marL="8121" marR="8121" marT="8121" marB="0" anchor="ctr"/>
                </a:tc>
                <a:tc>
                  <a:txBody>
                    <a:bodyPr/>
                    <a:lstStyle/>
                    <a:p>
                      <a:pPr algn="ctr" fontAlgn="ctr"/>
                      <a:r>
                        <a:rPr lang="en-US" sz="900" u="none" strike="noStrike">
                          <a:effectLst/>
                        </a:rPr>
                        <a:t>Assessed Value: Industrial</a:t>
                      </a:r>
                      <a:endParaRPr lang="en-US" sz="900" b="1" i="0" u="none" strike="noStrike">
                        <a:solidFill>
                          <a:srgbClr val="000000"/>
                        </a:solidFill>
                        <a:effectLst/>
                        <a:latin typeface="Calibri"/>
                      </a:endParaRPr>
                    </a:p>
                  </a:txBody>
                  <a:tcPr marL="8121" marR="8121" marT="8121" marB="0" anchor="ctr"/>
                </a:tc>
                <a:tc>
                  <a:txBody>
                    <a:bodyPr/>
                    <a:lstStyle/>
                    <a:p>
                      <a:pPr algn="ctr" fontAlgn="ctr"/>
                      <a:r>
                        <a:rPr lang="en-US" sz="900" u="none" strike="noStrike" dirty="0">
                          <a:effectLst/>
                        </a:rPr>
                        <a:t>Assessed Value: Personal Property</a:t>
                      </a:r>
                      <a:endParaRPr lang="en-US" sz="900" b="1" i="0" u="none" strike="noStrike" dirty="0">
                        <a:solidFill>
                          <a:srgbClr val="000000"/>
                        </a:solidFill>
                        <a:effectLst/>
                        <a:latin typeface="Calibri"/>
                      </a:endParaRPr>
                    </a:p>
                  </a:txBody>
                  <a:tcPr marL="8121" marR="8121" marT="8121" marB="0" anchor="ctr"/>
                </a:tc>
                <a:tc>
                  <a:txBody>
                    <a:bodyPr/>
                    <a:lstStyle/>
                    <a:p>
                      <a:pPr algn="ctr" fontAlgn="ctr"/>
                      <a:r>
                        <a:rPr lang="en-US" sz="900" u="none" strike="noStrike">
                          <a:effectLst/>
                        </a:rPr>
                        <a:t>Total Assessed Value</a:t>
                      </a:r>
                      <a:endParaRPr lang="en-US" sz="900" b="1" i="0" u="none" strike="noStrike">
                        <a:solidFill>
                          <a:srgbClr val="000000"/>
                        </a:solidFill>
                        <a:effectLst/>
                        <a:latin typeface="Calibri"/>
                      </a:endParaRPr>
                    </a:p>
                  </a:txBody>
                  <a:tcPr marL="8121" marR="8121" marT="8121" marB="0" anchor="ctr"/>
                </a:tc>
                <a:tc>
                  <a:txBody>
                    <a:bodyPr/>
                    <a:lstStyle/>
                    <a:p>
                      <a:pPr algn="ctr" fontAlgn="ctr"/>
                      <a:r>
                        <a:rPr lang="en-US" sz="900" u="none" strike="noStrike">
                          <a:effectLst/>
                        </a:rPr>
                        <a:t>Enterprise Funds </a:t>
                      </a:r>
                      <a:endParaRPr lang="en-US" sz="900" b="1" i="0" u="none" strike="noStrike">
                        <a:solidFill>
                          <a:srgbClr val="000000"/>
                        </a:solidFill>
                        <a:effectLst/>
                        <a:latin typeface="Calibri"/>
                      </a:endParaRPr>
                    </a:p>
                  </a:txBody>
                  <a:tcPr marL="8121" marR="8121" marT="8121" marB="0" anchor="ctr"/>
                </a:tc>
                <a:tc>
                  <a:txBody>
                    <a:bodyPr/>
                    <a:lstStyle/>
                    <a:p>
                      <a:pPr algn="ctr" fontAlgn="ctr"/>
                      <a:r>
                        <a:rPr lang="en-US" sz="900" u="none" strike="noStrike">
                          <a:effectLst/>
                        </a:rPr>
                        <a:t>Total Employees</a:t>
                      </a:r>
                      <a:endParaRPr lang="en-US" sz="900" b="1" i="0" u="none" strike="noStrike">
                        <a:solidFill>
                          <a:srgbClr val="000000"/>
                        </a:solidFill>
                        <a:effectLst/>
                        <a:latin typeface="Calibri"/>
                      </a:endParaRPr>
                    </a:p>
                  </a:txBody>
                  <a:tcPr marL="8121" marR="8121" marT="8121" marB="0" anchor="ctr"/>
                </a:tc>
              </a:tr>
              <a:tr h="277715">
                <a:tc>
                  <a:txBody>
                    <a:bodyPr/>
                    <a:lstStyle/>
                    <a:p>
                      <a:pPr algn="ctr" fontAlgn="ctr"/>
                      <a:r>
                        <a:rPr lang="en-US" sz="900" u="none" strike="noStrike">
                          <a:effectLst/>
                        </a:rPr>
                        <a:t>2016</a:t>
                      </a:r>
                      <a:endParaRPr lang="en-US" sz="900" b="1" i="0" u="none" strike="noStrike">
                        <a:solidFill>
                          <a:srgbClr val="000000"/>
                        </a:solidFill>
                        <a:effectLst/>
                        <a:latin typeface="Calibri"/>
                      </a:endParaRPr>
                    </a:p>
                  </a:txBody>
                  <a:tcPr marL="8121" marR="8121" marT="8121" marB="0" anchor="ctr"/>
                </a:tc>
                <a:tc>
                  <a:txBody>
                    <a:bodyPr/>
                    <a:lstStyle/>
                    <a:p>
                      <a:pPr algn="ctr" fontAlgn="ctr"/>
                      <a:r>
                        <a:rPr kumimoji="0" lang="en-US" sz="900" u="none" strike="noStrike" kern="1200" dirty="0" smtClean="0">
                          <a:solidFill>
                            <a:schemeClr val="dk1"/>
                          </a:solidFill>
                          <a:effectLst/>
                          <a:latin typeface="+mn-lt"/>
                          <a:ea typeface="+mn-ea"/>
                          <a:cs typeface="+mn-cs"/>
                        </a:rPr>
                        <a:t>253,397,784</a:t>
                      </a:r>
                      <a:endParaRPr lang="en-US" sz="900" b="0" i="0" u="none" strike="noStrike" dirty="0">
                        <a:solidFill>
                          <a:srgbClr val="000000"/>
                        </a:solidFill>
                        <a:effectLst/>
                        <a:latin typeface="Calibri"/>
                      </a:endParaRPr>
                    </a:p>
                  </a:txBody>
                  <a:tcPr marL="8121" marR="8121" marT="8121" marB="0" anchor="ctr"/>
                </a:tc>
                <a:tc>
                  <a:txBody>
                    <a:bodyPr/>
                    <a:lstStyle/>
                    <a:p>
                      <a:pPr algn="ctr" fontAlgn="b"/>
                      <a:r>
                        <a:rPr lang="en-US" sz="900" u="none" strike="noStrike" dirty="0">
                          <a:effectLst/>
                        </a:rPr>
                        <a:t>$6,081,822,099</a:t>
                      </a:r>
                      <a:endParaRPr lang="en-US" sz="900" b="0" i="0" u="none" strike="noStrike" dirty="0">
                        <a:solidFill>
                          <a:srgbClr val="000000"/>
                        </a:solidFill>
                        <a:effectLst/>
                        <a:latin typeface="Calibri"/>
                      </a:endParaRPr>
                    </a:p>
                  </a:txBody>
                  <a:tcPr marL="8121" marR="8121" marT="8121" marB="0" anchor="b"/>
                </a:tc>
                <a:tc>
                  <a:txBody>
                    <a:bodyPr/>
                    <a:lstStyle/>
                    <a:p>
                      <a:pPr algn="ctr" fontAlgn="b"/>
                      <a:r>
                        <a:rPr lang="en-US" sz="900" u="none" strike="noStrike">
                          <a:effectLst/>
                        </a:rPr>
                        <a:t>$1,346,998,840</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$261,459,900</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$254,734,904</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$7,945,015,743</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$42,097,302</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3,228</a:t>
                      </a:r>
                      <a:endParaRPr lang="en-US" sz="900" b="0" i="0" u="none" strike="noStrike">
                        <a:solidFill>
                          <a:srgbClr val="000000"/>
                        </a:solidFill>
                        <a:effectLst/>
                        <a:latin typeface="Calibri"/>
                      </a:endParaRPr>
                    </a:p>
                  </a:txBody>
                  <a:tcPr marL="8121" marR="8121" marT="8121" marB="0" anchor="b"/>
                </a:tc>
              </a:tr>
              <a:tr h="277715">
                <a:tc>
                  <a:txBody>
                    <a:bodyPr/>
                    <a:lstStyle/>
                    <a:p>
                      <a:pPr algn="ctr" fontAlgn="ctr"/>
                      <a:r>
                        <a:rPr lang="en-US" sz="900" u="none" strike="noStrike">
                          <a:effectLst/>
                        </a:rPr>
                        <a:t>2015</a:t>
                      </a:r>
                      <a:endParaRPr lang="en-US" sz="900" b="1" i="0" u="none" strike="noStrike">
                        <a:solidFill>
                          <a:srgbClr val="000000"/>
                        </a:solidFill>
                        <a:effectLst/>
                        <a:latin typeface="Calibri"/>
                      </a:endParaRPr>
                    </a:p>
                  </a:txBody>
                  <a:tcPr marL="8121" marR="8121" marT="8121" marB="0" anchor="ctr"/>
                </a:tc>
                <a:tc>
                  <a:txBody>
                    <a:bodyPr/>
                    <a:lstStyle/>
                    <a:p>
                      <a:pPr algn="ctr" fontAlgn="b"/>
                      <a:r>
                        <a:rPr lang="en-US" sz="900" u="none" strike="noStrike">
                          <a:effectLst/>
                        </a:rPr>
                        <a:t>$238,310,192</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$5,818,671,300</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$1,299,872,350</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$267,785,500</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$223,149,421</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$7,609,478,571</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$39,676,677</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3,129</a:t>
                      </a:r>
                      <a:endParaRPr lang="en-US" sz="900" b="0" i="0" u="none" strike="noStrike">
                        <a:solidFill>
                          <a:srgbClr val="000000"/>
                        </a:solidFill>
                        <a:effectLst/>
                        <a:latin typeface="Calibri"/>
                      </a:endParaRPr>
                    </a:p>
                  </a:txBody>
                  <a:tcPr marL="8121" marR="8121" marT="8121" marB="0" anchor="b"/>
                </a:tc>
              </a:tr>
              <a:tr h="277715">
                <a:tc>
                  <a:txBody>
                    <a:bodyPr/>
                    <a:lstStyle/>
                    <a:p>
                      <a:pPr algn="ctr" fontAlgn="ctr"/>
                      <a:r>
                        <a:rPr lang="en-US" sz="900" u="none" strike="noStrike">
                          <a:effectLst/>
                        </a:rPr>
                        <a:t>2014</a:t>
                      </a:r>
                      <a:endParaRPr lang="en-US" sz="900" b="1" i="0" u="none" strike="noStrike">
                        <a:solidFill>
                          <a:srgbClr val="000000"/>
                        </a:solidFill>
                        <a:effectLst/>
                        <a:latin typeface="Calibri"/>
                      </a:endParaRPr>
                    </a:p>
                  </a:txBody>
                  <a:tcPr marL="8121" marR="8121" marT="8121" marB="0" anchor="ctr"/>
                </a:tc>
                <a:tc>
                  <a:txBody>
                    <a:bodyPr/>
                    <a:lstStyle/>
                    <a:p>
                      <a:pPr algn="ctr" fontAlgn="b"/>
                      <a:r>
                        <a:rPr lang="en-US" sz="900" u="none" strike="noStrike">
                          <a:effectLst/>
                        </a:rPr>
                        <a:t>$196,348,058</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$5,569,402,378</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$1,200,300,512</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$244,817,100</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$227,073,797</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$7,241,593,787</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$37,969,048</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2,990</a:t>
                      </a:r>
                      <a:endParaRPr lang="en-US" sz="900" b="0" i="0" u="none" strike="noStrike">
                        <a:solidFill>
                          <a:srgbClr val="000000"/>
                        </a:solidFill>
                        <a:effectLst/>
                        <a:latin typeface="Calibri"/>
                      </a:endParaRPr>
                    </a:p>
                  </a:txBody>
                  <a:tcPr marL="8121" marR="8121" marT="8121" marB="0" anchor="b"/>
                </a:tc>
              </a:tr>
              <a:tr h="277715">
                <a:tc>
                  <a:txBody>
                    <a:bodyPr/>
                    <a:lstStyle/>
                    <a:p>
                      <a:pPr algn="ctr" fontAlgn="ctr"/>
                      <a:r>
                        <a:rPr lang="en-US" sz="900" u="none" strike="noStrike">
                          <a:effectLst/>
                        </a:rPr>
                        <a:t>2013</a:t>
                      </a:r>
                      <a:endParaRPr lang="en-US" sz="900" b="1" i="0" u="none" strike="noStrike">
                        <a:solidFill>
                          <a:srgbClr val="000000"/>
                        </a:solidFill>
                        <a:effectLst/>
                        <a:latin typeface="Calibri"/>
                      </a:endParaRPr>
                    </a:p>
                  </a:txBody>
                  <a:tcPr marL="8121" marR="8121" marT="8121" marB="0" anchor="ctr"/>
                </a:tc>
                <a:tc>
                  <a:txBody>
                    <a:bodyPr/>
                    <a:lstStyle/>
                    <a:p>
                      <a:pPr algn="ctr" fontAlgn="b"/>
                      <a:r>
                        <a:rPr lang="en-US" sz="900" u="none" strike="noStrike">
                          <a:effectLst/>
                        </a:rPr>
                        <a:t>$187,082,996</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$5,581,503,793</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$1,204,498,235</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$239,864,800</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$242,767,540</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$7,268,634,368</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$34,367,071</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2,827</a:t>
                      </a:r>
                      <a:endParaRPr lang="en-US" sz="900" b="0" i="0" u="none" strike="noStrike">
                        <a:solidFill>
                          <a:srgbClr val="000000"/>
                        </a:solidFill>
                        <a:effectLst/>
                        <a:latin typeface="Calibri"/>
                      </a:endParaRPr>
                    </a:p>
                  </a:txBody>
                  <a:tcPr marL="8121" marR="8121" marT="8121" marB="0" anchor="b"/>
                </a:tc>
              </a:tr>
              <a:tr h="277715">
                <a:tc>
                  <a:txBody>
                    <a:bodyPr/>
                    <a:lstStyle/>
                    <a:p>
                      <a:pPr algn="ctr" fontAlgn="ctr"/>
                      <a:r>
                        <a:rPr lang="en-US" sz="900" u="none" strike="noStrike">
                          <a:effectLst/>
                        </a:rPr>
                        <a:t>2012</a:t>
                      </a:r>
                      <a:endParaRPr lang="en-US" sz="900" b="1" i="0" u="none" strike="noStrike">
                        <a:solidFill>
                          <a:srgbClr val="000000"/>
                        </a:solidFill>
                        <a:effectLst/>
                        <a:latin typeface="Calibri"/>
                      </a:endParaRPr>
                    </a:p>
                  </a:txBody>
                  <a:tcPr marL="8121" marR="8121" marT="8121" marB="0" anchor="ctr"/>
                </a:tc>
                <a:tc>
                  <a:txBody>
                    <a:bodyPr/>
                    <a:lstStyle/>
                    <a:p>
                      <a:pPr algn="ctr" fontAlgn="b"/>
                      <a:r>
                        <a:rPr lang="en-US" sz="900" u="none" strike="noStrike">
                          <a:effectLst/>
                        </a:rPr>
                        <a:t>$176,254,028</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$5,816,343,243</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$1,215,435,396</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$249,626,900</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$248,330,938</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$7,529,736,477</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$33,499,695</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2,824</a:t>
                      </a:r>
                      <a:endParaRPr lang="en-US" sz="900" b="0" i="0" u="none" strike="noStrike">
                        <a:solidFill>
                          <a:srgbClr val="000000"/>
                        </a:solidFill>
                        <a:effectLst/>
                        <a:latin typeface="Calibri"/>
                      </a:endParaRPr>
                    </a:p>
                  </a:txBody>
                  <a:tcPr marL="8121" marR="8121" marT="8121" marB="0" anchor="b"/>
                </a:tc>
              </a:tr>
              <a:tr h="277715">
                <a:tc>
                  <a:txBody>
                    <a:bodyPr/>
                    <a:lstStyle/>
                    <a:p>
                      <a:pPr algn="ctr" fontAlgn="ctr"/>
                      <a:r>
                        <a:rPr lang="en-US" sz="900" u="none" strike="noStrike">
                          <a:effectLst/>
                        </a:rPr>
                        <a:t>2011</a:t>
                      </a:r>
                      <a:endParaRPr lang="en-US" sz="900" b="1" i="0" u="none" strike="noStrike">
                        <a:solidFill>
                          <a:srgbClr val="000000"/>
                        </a:solidFill>
                        <a:effectLst/>
                        <a:latin typeface="Calibri"/>
                      </a:endParaRPr>
                    </a:p>
                  </a:txBody>
                  <a:tcPr marL="8121" marR="8121" marT="8121" marB="0" anchor="ctr"/>
                </a:tc>
                <a:tc>
                  <a:txBody>
                    <a:bodyPr/>
                    <a:lstStyle/>
                    <a:p>
                      <a:pPr algn="ctr" fontAlgn="b"/>
                      <a:r>
                        <a:rPr lang="en-US" sz="900" u="none" strike="noStrike">
                          <a:effectLst/>
                        </a:rPr>
                        <a:t>$172,532,661</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$5,628,822,015</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$1,313,175,863</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$251,056,800</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$266,559,086</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$7,459,613,764</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$29,153,668</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2,874</a:t>
                      </a:r>
                      <a:endParaRPr lang="en-US" sz="900" b="0" i="0" u="none" strike="noStrike">
                        <a:solidFill>
                          <a:srgbClr val="000000"/>
                        </a:solidFill>
                        <a:effectLst/>
                        <a:latin typeface="Calibri"/>
                      </a:endParaRPr>
                    </a:p>
                  </a:txBody>
                  <a:tcPr marL="8121" marR="8121" marT="8121" marB="0" anchor="b"/>
                </a:tc>
              </a:tr>
              <a:tr h="277715">
                <a:tc>
                  <a:txBody>
                    <a:bodyPr/>
                    <a:lstStyle/>
                    <a:p>
                      <a:pPr algn="ctr" fontAlgn="ctr"/>
                      <a:r>
                        <a:rPr lang="en-US" sz="900" u="none" strike="noStrike">
                          <a:effectLst/>
                        </a:rPr>
                        <a:t>2010</a:t>
                      </a:r>
                      <a:endParaRPr lang="en-US" sz="900" b="1" i="0" u="none" strike="noStrike">
                        <a:solidFill>
                          <a:srgbClr val="000000"/>
                        </a:solidFill>
                        <a:effectLst/>
                        <a:latin typeface="Calibri"/>
                      </a:endParaRPr>
                    </a:p>
                  </a:txBody>
                  <a:tcPr marL="8121" marR="8121" marT="8121" marB="0" anchor="ctr"/>
                </a:tc>
                <a:tc>
                  <a:txBody>
                    <a:bodyPr/>
                    <a:lstStyle/>
                    <a:p>
                      <a:pPr algn="ctr" fontAlgn="b"/>
                      <a:r>
                        <a:rPr lang="en-US" sz="900" u="none" strike="noStrike">
                          <a:effectLst/>
                        </a:rPr>
                        <a:t>$168,394,850</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$5,981,560,227</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$1,433,528,853</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$249,292,200</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$270,100,034</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$7,934,481,314</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$27,285,193</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2,831</a:t>
                      </a:r>
                      <a:endParaRPr lang="en-US" sz="900" b="0" i="0" u="none" strike="noStrike">
                        <a:solidFill>
                          <a:srgbClr val="000000"/>
                        </a:solidFill>
                        <a:effectLst/>
                        <a:latin typeface="Calibri"/>
                      </a:endParaRPr>
                    </a:p>
                  </a:txBody>
                  <a:tcPr marL="8121" marR="8121" marT="8121" marB="0" anchor="b"/>
                </a:tc>
              </a:tr>
              <a:tr h="277715">
                <a:tc>
                  <a:txBody>
                    <a:bodyPr/>
                    <a:lstStyle/>
                    <a:p>
                      <a:pPr algn="ctr" fontAlgn="ctr"/>
                      <a:r>
                        <a:rPr lang="en-US" sz="900" u="none" strike="noStrike">
                          <a:effectLst/>
                        </a:rPr>
                        <a:t>2009</a:t>
                      </a:r>
                      <a:endParaRPr lang="en-US" sz="900" b="1" i="0" u="none" strike="noStrike">
                        <a:solidFill>
                          <a:srgbClr val="000000"/>
                        </a:solidFill>
                        <a:effectLst/>
                        <a:latin typeface="Calibri"/>
                      </a:endParaRPr>
                    </a:p>
                  </a:txBody>
                  <a:tcPr marL="8121" marR="8121" marT="8121" marB="0" anchor="ctr"/>
                </a:tc>
                <a:tc>
                  <a:txBody>
                    <a:bodyPr/>
                    <a:lstStyle/>
                    <a:p>
                      <a:pPr algn="ctr" fontAlgn="b"/>
                      <a:r>
                        <a:rPr lang="en-US" sz="900" u="none" strike="noStrike">
                          <a:effectLst/>
                        </a:rPr>
                        <a:t>$167,353,237</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$6,632,001,517</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$1,563,465,663</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$286,796,500</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$252,186,907</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$8,734,450,587</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$26,139,210</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2,910</a:t>
                      </a:r>
                      <a:endParaRPr lang="en-US" sz="900" b="0" i="0" u="none" strike="noStrike">
                        <a:solidFill>
                          <a:srgbClr val="000000"/>
                        </a:solidFill>
                        <a:effectLst/>
                        <a:latin typeface="Calibri"/>
                      </a:endParaRPr>
                    </a:p>
                  </a:txBody>
                  <a:tcPr marL="8121" marR="8121" marT="8121" marB="0" anchor="b"/>
                </a:tc>
              </a:tr>
              <a:tr h="277715">
                <a:tc>
                  <a:txBody>
                    <a:bodyPr/>
                    <a:lstStyle/>
                    <a:p>
                      <a:pPr algn="ctr" fontAlgn="ctr"/>
                      <a:r>
                        <a:rPr lang="en-US" sz="900" u="none" strike="noStrike">
                          <a:effectLst/>
                        </a:rPr>
                        <a:t>2008</a:t>
                      </a:r>
                      <a:endParaRPr lang="en-US" sz="900" b="1" i="0" u="none" strike="noStrike">
                        <a:solidFill>
                          <a:srgbClr val="000000"/>
                        </a:solidFill>
                        <a:effectLst/>
                        <a:latin typeface="Calibri"/>
                      </a:endParaRPr>
                    </a:p>
                  </a:txBody>
                  <a:tcPr marL="8121" marR="8121" marT="8121" marB="0" anchor="ctr"/>
                </a:tc>
                <a:tc>
                  <a:txBody>
                    <a:bodyPr/>
                    <a:lstStyle/>
                    <a:p>
                      <a:pPr algn="ctr" fontAlgn="b"/>
                      <a:r>
                        <a:rPr lang="en-US" sz="900" u="none" strike="noStrike">
                          <a:effectLst/>
                        </a:rPr>
                        <a:t>$163,848,098</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$6,809,303,945</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$1,464,404,355</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$276,993,200</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$250,691,229</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$8,801,392,729</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dirty="0">
                          <a:effectLst/>
                        </a:rPr>
                        <a:t>$24,542,923</a:t>
                      </a:r>
                      <a:endParaRPr lang="en-US" sz="900" b="0" i="0" u="none" strike="noStrike" dirty="0">
                        <a:solidFill>
                          <a:srgbClr val="000000"/>
                        </a:solidFill>
                        <a:effectLst/>
                        <a:latin typeface="Calibri"/>
                      </a:endParaRPr>
                    </a:p>
                  </a:txBody>
                  <a:tcPr marL="8121" marR="8121" marT="8121" marB="0" anchor="b"/>
                </a:tc>
                <a:tc>
                  <a:txBody>
                    <a:bodyPr/>
                    <a:lstStyle/>
                    <a:p>
                      <a:pPr algn="ctr" fontAlgn="b"/>
                      <a:r>
                        <a:rPr lang="en-US" sz="900" u="none" strike="noStrike">
                          <a:effectLst/>
                        </a:rPr>
                        <a:t>2,906</a:t>
                      </a:r>
                      <a:endParaRPr lang="en-US" sz="900" b="0" i="0" u="none" strike="noStrike">
                        <a:solidFill>
                          <a:srgbClr val="000000"/>
                        </a:solidFill>
                        <a:effectLst/>
                        <a:latin typeface="Calibri"/>
                      </a:endParaRPr>
                    </a:p>
                  </a:txBody>
                  <a:tcPr marL="8121" marR="8121" marT="8121" marB="0" anchor="b"/>
                </a:tc>
              </a:tr>
              <a:tr h="277715">
                <a:tc>
                  <a:txBody>
                    <a:bodyPr/>
                    <a:lstStyle/>
                    <a:p>
                      <a:pPr algn="ctr" fontAlgn="ctr"/>
                      <a:r>
                        <a:rPr lang="en-US" sz="900" u="none" strike="noStrike">
                          <a:effectLst/>
                        </a:rPr>
                        <a:t>2007</a:t>
                      </a:r>
                      <a:endParaRPr lang="en-US" sz="900" b="1" i="0" u="none" strike="noStrike">
                        <a:solidFill>
                          <a:srgbClr val="000000"/>
                        </a:solidFill>
                        <a:effectLst/>
                        <a:latin typeface="Calibri"/>
                      </a:endParaRPr>
                    </a:p>
                  </a:txBody>
                  <a:tcPr marL="8121" marR="8121" marT="8121" marB="0" anchor="ctr"/>
                </a:tc>
                <a:tc>
                  <a:txBody>
                    <a:bodyPr/>
                    <a:lstStyle/>
                    <a:p>
                      <a:pPr algn="ctr" fontAlgn="b"/>
                      <a:r>
                        <a:rPr lang="en-US" sz="900" u="none" strike="noStrike">
                          <a:effectLst/>
                        </a:rPr>
                        <a:t>$155,108,561</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$6,801,720,097</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$1,435,991,403</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$268,539,300</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$235,186,805</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$8,741,437,605</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$23,468,394</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2,887</a:t>
                      </a:r>
                      <a:endParaRPr lang="en-US" sz="900" b="0" i="0" u="none" strike="noStrike">
                        <a:solidFill>
                          <a:srgbClr val="000000"/>
                        </a:solidFill>
                        <a:effectLst/>
                        <a:latin typeface="Calibri"/>
                      </a:endParaRPr>
                    </a:p>
                  </a:txBody>
                  <a:tcPr marL="8121" marR="8121" marT="8121" marB="0" anchor="b"/>
                </a:tc>
              </a:tr>
              <a:tr h="277715">
                <a:tc>
                  <a:txBody>
                    <a:bodyPr/>
                    <a:lstStyle/>
                    <a:p>
                      <a:pPr algn="ctr" fontAlgn="ctr"/>
                      <a:r>
                        <a:rPr lang="en-US" sz="900" u="none" strike="noStrike">
                          <a:effectLst/>
                        </a:rPr>
                        <a:t>2006</a:t>
                      </a:r>
                      <a:endParaRPr lang="en-US" sz="900" b="1" i="0" u="none" strike="noStrike">
                        <a:solidFill>
                          <a:srgbClr val="000000"/>
                        </a:solidFill>
                        <a:effectLst/>
                        <a:latin typeface="Calibri"/>
                      </a:endParaRPr>
                    </a:p>
                  </a:txBody>
                  <a:tcPr marL="8121" marR="8121" marT="8121" marB="0" anchor="ctr"/>
                </a:tc>
                <a:tc>
                  <a:txBody>
                    <a:bodyPr/>
                    <a:lstStyle/>
                    <a:p>
                      <a:pPr algn="ctr" fontAlgn="b"/>
                      <a:r>
                        <a:rPr lang="en-US" sz="900" u="none" strike="noStrike">
                          <a:effectLst/>
                        </a:rPr>
                        <a:t>$173,228,332</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$6,670,369,564</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$1,433,783,036</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$260,586,300</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$226,551,214</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$8,591,290,114</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$21,049,644</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2,882</a:t>
                      </a:r>
                      <a:endParaRPr lang="en-US" sz="900" b="0" i="0" u="none" strike="noStrike">
                        <a:solidFill>
                          <a:srgbClr val="000000"/>
                        </a:solidFill>
                        <a:effectLst/>
                        <a:latin typeface="Calibri"/>
                      </a:endParaRPr>
                    </a:p>
                  </a:txBody>
                  <a:tcPr marL="8121" marR="8121" marT="8121" marB="0" anchor="b"/>
                </a:tc>
              </a:tr>
              <a:tr h="277715">
                <a:tc>
                  <a:txBody>
                    <a:bodyPr/>
                    <a:lstStyle/>
                    <a:p>
                      <a:pPr algn="ctr" fontAlgn="ctr"/>
                      <a:r>
                        <a:rPr lang="en-US" sz="900" u="none" strike="noStrike">
                          <a:effectLst/>
                        </a:rPr>
                        <a:t>2005</a:t>
                      </a:r>
                      <a:endParaRPr lang="en-US" sz="900" b="1" i="0" u="none" strike="noStrike">
                        <a:solidFill>
                          <a:srgbClr val="000000"/>
                        </a:solidFill>
                        <a:effectLst/>
                        <a:latin typeface="Calibri"/>
                      </a:endParaRPr>
                    </a:p>
                  </a:txBody>
                  <a:tcPr marL="8121" marR="8121" marT="8121" marB="0" anchor="ctr"/>
                </a:tc>
                <a:tc>
                  <a:txBody>
                    <a:bodyPr/>
                    <a:lstStyle/>
                    <a:p>
                      <a:pPr algn="ctr" fontAlgn="b"/>
                      <a:r>
                        <a:rPr lang="en-US" sz="900" u="none" strike="noStrike">
                          <a:effectLst/>
                        </a:rPr>
                        <a:t>$166,661,632</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$6,010,659,665</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$1,308,410,835</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$241,211,000</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$202,287,467</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$7,762,568,967</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a:effectLst/>
                        </a:rPr>
                        <a:t>$19,506,722</a:t>
                      </a:r>
                      <a:endParaRPr lang="en-US" sz="900" b="0" i="0" u="none" strike="noStrike">
                        <a:solidFill>
                          <a:srgbClr val="000000"/>
                        </a:solidFill>
                        <a:effectLst/>
                        <a:latin typeface="Calibri"/>
                      </a:endParaRPr>
                    </a:p>
                  </a:txBody>
                  <a:tcPr marL="8121" marR="8121" marT="8121" marB="0" anchor="b"/>
                </a:tc>
                <a:tc>
                  <a:txBody>
                    <a:bodyPr/>
                    <a:lstStyle/>
                    <a:p>
                      <a:pPr algn="ctr" fontAlgn="b"/>
                      <a:r>
                        <a:rPr lang="en-US" sz="900" u="none" strike="noStrike" dirty="0">
                          <a:effectLst/>
                        </a:rPr>
                        <a:t>2,838</a:t>
                      </a:r>
                      <a:endParaRPr lang="en-US" sz="900" b="0" i="0" u="none" strike="noStrike" dirty="0">
                        <a:solidFill>
                          <a:srgbClr val="000000"/>
                        </a:solidFill>
                        <a:effectLst/>
                        <a:latin typeface="Calibri"/>
                      </a:endParaRPr>
                    </a:p>
                  </a:txBody>
                  <a:tcPr marL="8121" marR="8121" marT="8121" marB="0" anchor="b"/>
                </a:tc>
              </a:tr>
            </a:tbl>
          </a:graphicData>
        </a:graphic>
      </p:graphicFrame>
      <p:cxnSp>
        <p:nvCxnSpPr>
          <p:cNvPr id="6" name="Curved Connector 5"/>
          <p:cNvCxnSpPr/>
          <p:nvPr/>
        </p:nvCxnSpPr>
        <p:spPr>
          <a:xfrm flipV="1">
            <a:off x="632013" y="1692191"/>
            <a:ext cx="7691719" cy="4073255"/>
          </a:xfrm>
          <a:prstGeom prst="curvedConnector3">
            <a:avLst>
              <a:gd name="adj1" fmla="val 50000"/>
            </a:avLst>
          </a:prstGeom>
          <a:ln w="255016">
            <a:solidFill>
              <a:schemeClr val="accent2">
                <a:alpha val="40000"/>
              </a:schemeClr>
            </a:solidFill>
            <a:headEnd type="none"/>
            <a:tailEnd type="stealth"/>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3888838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1142327" y="1481143"/>
          <a:ext cx="6859346" cy="5284528"/>
        </p:xfrm>
        <a:graphic>
          <a:graphicData uri="http://schemas.openxmlformats.org/drawingml/2006/table">
            <a:tbl>
              <a:tblPr/>
              <a:tblGrid>
                <a:gridCol w="753774"/>
                <a:gridCol w="733674"/>
                <a:gridCol w="565331"/>
                <a:gridCol w="763825"/>
                <a:gridCol w="655784"/>
                <a:gridCol w="683422"/>
                <a:gridCol w="603020"/>
                <a:gridCol w="482415"/>
                <a:gridCol w="653271"/>
                <a:gridCol w="482415"/>
                <a:gridCol w="482415"/>
              </a:tblGrid>
              <a:tr h="452596">
                <a:tc>
                  <a:txBody>
                    <a:bodyPr/>
                    <a:lstStyle/>
                    <a:p>
                      <a:pPr algn="ctr" fontAlgn="ctr"/>
                      <a:r>
                        <a:rPr lang="en-US" sz="900" b="1" i="0" u="none" strike="noStrike">
                          <a:solidFill>
                            <a:srgbClr val="000000"/>
                          </a:solidFill>
                          <a:effectLst/>
                          <a:latin typeface="Calibri"/>
                        </a:rPr>
                        <a:t>Municipality</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2015 Actual Expenditures</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2010 Population</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Average 2015 Single Family Tax Bill</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2016 Residential Tax Rate</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2016 Single Family Parcels</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 2016 Multi Family Parcels</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2016 Condos</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  2016 Commercial  Parcels</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 2016 Industrial Parcels</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ctr" fontAlgn="ctr"/>
                      <a:r>
                        <a:rPr lang="en-US" sz="900" b="1" i="0" u="none" strike="noStrike">
                          <a:solidFill>
                            <a:srgbClr val="000000"/>
                          </a:solidFill>
                          <a:effectLst/>
                          <a:latin typeface="Calibri"/>
                        </a:rPr>
                        <a:t>2016 Total Parcels</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r>
              <a:tr h="150865">
                <a:tc>
                  <a:txBody>
                    <a:bodyPr/>
                    <a:lstStyle/>
                    <a:p>
                      <a:pPr algn="l" fontAlgn="ctr"/>
                      <a:r>
                        <a:rPr lang="en-US" sz="900" b="1" i="0" u="none" strike="noStrike">
                          <a:solidFill>
                            <a:srgbClr val="000000"/>
                          </a:solidFill>
                          <a:effectLst/>
                          <a:latin typeface="Calibri"/>
                        </a:rPr>
                        <a:t>BOSTON</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sz="900" b="0" i="0" u="none" strike="noStrike">
                          <a:solidFill>
                            <a:srgbClr val="000000"/>
                          </a:solidFill>
                          <a:effectLst/>
                          <a:latin typeface="Calibri"/>
                        </a:rPr>
                        <a:t>$2,422,486,726</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617,594</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 </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$11.00</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30,606</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31,201</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60,283</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8,007</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662</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149,515</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865">
                <a:tc>
                  <a:txBody>
                    <a:bodyPr/>
                    <a:lstStyle/>
                    <a:p>
                      <a:pPr algn="l" fontAlgn="ctr"/>
                      <a:r>
                        <a:rPr lang="en-US" sz="900" b="1" i="0" u="none" strike="noStrike">
                          <a:solidFill>
                            <a:srgbClr val="000000"/>
                          </a:solidFill>
                          <a:effectLst/>
                          <a:latin typeface="Calibri"/>
                        </a:rPr>
                        <a:t>WORCESTER</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sz="900" b="0" i="0" u="none" strike="noStrike">
                          <a:solidFill>
                            <a:srgbClr val="000000"/>
                          </a:solidFill>
                          <a:effectLst/>
                          <a:latin typeface="Calibri"/>
                        </a:rPr>
                        <a:t>$501,794,480</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181,045</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$3,756</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$20.61</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25,098</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8,491</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4,886</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2,202</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567</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45,115</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865">
                <a:tc>
                  <a:txBody>
                    <a:bodyPr/>
                    <a:lstStyle/>
                    <a:p>
                      <a:pPr algn="l" fontAlgn="ctr"/>
                      <a:r>
                        <a:rPr lang="en-US" sz="900" b="1" i="0" u="none" strike="noStrike">
                          <a:solidFill>
                            <a:srgbClr val="000000"/>
                          </a:solidFill>
                          <a:effectLst/>
                          <a:latin typeface="Calibri"/>
                        </a:rPr>
                        <a:t>SPRINGFIELD</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sz="900" b="0" i="0" u="none" strike="noStrike">
                          <a:solidFill>
                            <a:srgbClr val="000000"/>
                          </a:solidFill>
                          <a:effectLst/>
                          <a:latin typeface="Calibri"/>
                        </a:rPr>
                        <a:t>$610,438,372</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153,060</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$2,587</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$19.66</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26,140</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7,604</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1,877</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2,226</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351</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42,243</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865">
                <a:tc>
                  <a:txBody>
                    <a:bodyPr/>
                    <a:lstStyle/>
                    <a:p>
                      <a:pPr algn="l" fontAlgn="ctr"/>
                      <a:r>
                        <a:rPr lang="en-US" sz="900" b="1" i="0" u="none" strike="noStrike">
                          <a:solidFill>
                            <a:srgbClr val="000000"/>
                          </a:solidFill>
                          <a:effectLst/>
                          <a:latin typeface="Calibri"/>
                        </a:rPr>
                        <a:t>LOWELL</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sz="900" b="0" i="0" u="none" strike="noStrike">
                          <a:solidFill>
                            <a:srgbClr val="000000"/>
                          </a:solidFill>
                          <a:effectLst/>
                          <a:latin typeface="Calibri"/>
                        </a:rPr>
                        <a:t>$315,812,152</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106,519</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$3,480</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$15.16</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11,846</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4,492</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5,401</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1,201</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454</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25,815</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865">
                <a:tc>
                  <a:txBody>
                    <a:bodyPr/>
                    <a:lstStyle/>
                    <a:p>
                      <a:pPr algn="l" fontAlgn="ctr"/>
                      <a:r>
                        <a:rPr lang="en-US" sz="900" b="1" i="0" u="none" strike="noStrike">
                          <a:solidFill>
                            <a:srgbClr val="000000"/>
                          </a:solidFill>
                          <a:effectLst/>
                          <a:latin typeface="Calibri"/>
                        </a:rPr>
                        <a:t>CAMBRIDGE</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sz="900" b="0" i="0" u="none" strike="noStrike">
                          <a:solidFill>
                            <a:srgbClr val="000000"/>
                          </a:solidFill>
                          <a:effectLst/>
                          <a:latin typeface="Calibri"/>
                        </a:rPr>
                        <a:t>$499,142,760</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105,162</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 </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$6.99</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3,864</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3,720</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14,233</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1,095</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181</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24,573</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865">
                <a:tc>
                  <a:txBody>
                    <a:bodyPr/>
                    <a:lstStyle/>
                    <a:p>
                      <a:pPr algn="l" fontAlgn="ctr"/>
                      <a:r>
                        <a:rPr lang="en-US" sz="900" b="1" i="0" u="none" strike="noStrike">
                          <a:solidFill>
                            <a:srgbClr val="000000"/>
                          </a:solidFill>
                          <a:effectLst/>
                          <a:latin typeface="Calibri"/>
                        </a:rPr>
                        <a:t>NEW BEDFORD</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sz="900" b="0" i="0" u="none" strike="noStrike">
                          <a:solidFill>
                            <a:srgbClr val="000000"/>
                          </a:solidFill>
                          <a:effectLst/>
                          <a:latin typeface="Calibri"/>
                        </a:rPr>
                        <a:t>$250,531,810</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95,072</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$2,918</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$16.49</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12,429</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6,912</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1,071</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1,414</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463</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25,377</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865">
                <a:tc>
                  <a:txBody>
                    <a:bodyPr/>
                    <a:lstStyle/>
                    <a:p>
                      <a:pPr algn="l" fontAlgn="ctr"/>
                      <a:r>
                        <a:rPr lang="en-US" sz="900" b="1" i="0" u="none" strike="noStrike">
                          <a:solidFill>
                            <a:srgbClr val="000000"/>
                          </a:solidFill>
                          <a:effectLst/>
                          <a:latin typeface="Calibri"/>
                        </a:rPr>
                        <a:t>BROCKTON</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sz="900" b="0" i="0" u="none" strike="noStrike">
                          <a:solidFill>
                            <a:srgbClr val="000000"/>
                          </a:solidFill>
                          <a:effectLst/>
                          <a:latin typeface="Calibri"/>
                        </a:rPr>
                        <a:t>$282,026,326</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93,810</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$3,328</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$17.36</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16,532</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3,494</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2,094</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1,471</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277</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25,928</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865">
                <a:tc>
                  <a:txBody>
                    <a:bodyPr/>
                    <a:lstStyle/>
                    <a:p>
                      <a:pPr algn="l" fontAlgn="ctr"/>
                      <a:r>
                        <a:rPr lang="en-US" sz="900" b="1" i="0" u="none" strike="noStrike">
                          <a:solidFill>
                            <a:srgbClr val="000000"/>
                          </a:solidFill>
                          <a:effectLst/>
                          <a:latin typeface="Calibri"/>
                        </a:rPr>
                        <a:t>QUINCY</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sz="900" b="0" i="0" u="none" strike="noStrike">
                          <a:solidFill>
                            <a:srgbClr val="000000"/>
                          </a:solidFill>
                          <a:effectLst/>
                          <a:latin typeface="Calibri"/>
                        </a:rPr>
                        <a:t>$283,850,033</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92,271</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$4,981</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$14.36</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13,673</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3,760</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6,039</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975</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97</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26,138</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865">
                <a:tc>
                  <a:txBody>
                    <a:bodyPr/>
                    <a:lstStyle/>
                    <a:p>
                      <a:pPr algn="l" fontAlgn="ctr"/>
                      <a:r>
                        <a:rPr lang="en-US" sz="900" b="1" i="0" u="none" strike="noStrike">
                          <a:solidFill>
                            <a:srgbClr val="000000"/>
                          </a:solidFill>
                          <a:effectLst/>
                          <a:latin typeface="Calibri"/>
                        </a:rPr>
                        <a:t>LYNN</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sz="900" b="0" i="0" u="none" strike="noStrike">
                          <a:solidFill>
                            <a:srgbClr val="000000"/>
                          </a:solidFill>
                          <a:effectLst/>
                          <a:latin typeface="Calibri"/>
                        </a:rPr>
                        <a:t>$290,209,498</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90,329</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$3,929</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$16.18</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11,564</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4,640</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2,657</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757</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141</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21,217</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865">
                <a:tc>
                  <a:txBody>
                    <a:bodyPr/>
                    <a:lstStyle/>
                    <a:p>
                      <a:pPr algn="l" fontAlgn="ctr"/>
                      <a:r>
                        <a:rPr lang="en-US" sz="900" b="1" i="0" u="none" strike="noStrike">
                          <a:solidFill>
                            <a:srgbClr val="000000"/>
                          </a:solidFill>
                          <a:effectLst/>
                          <a:latin typeface="Calibri"/>
                        </a:rPr>
                        <a:t>FALL RIVER</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sz="900" b="0" i="0" u="none" strike="noStrike">
                          <a:solidFill>
                            <a:srgbClr val="000000"/>
                          </a:solidFill>
                          <a:effectLst/>
                          <a:latin typeface="Calibri"/>
                        </a:rPr>
                        <a:t>$209,046,484</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88,857</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$2,705</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$13.63</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8,882</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5,375</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1,820</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1,057</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300</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20,786</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865">
                <a:tc>
                  <a:txBody>
                    <a:bodyPr/>
                    <a:lstStyle/>
                    <a:p>
                      <a:pPr algn="l" fontAlgn="ctr"/>
                      <a:r>
                        <a:rPr lang="en-US" sz="900" b="1" i="0" u="none" strike="noStrike">
                          <a:solidFill>
                            <a:srgbClr val="000000"/>
                          </a:solidFill>
                          <a:effectLst/>
                          <a:latin typeface="Calibri"/>
                        </a:rPr>
                        <a:t>NEWTON</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sz="900" b="0" i="0" u="none" strike="noStrike">
                          <a:solidFill>
                            <a:srgbClr val="000000"/>
                          </a:solidFill>
                          <a:effectLst/>
                          <a:latin typeface="Calibri"/>
                        </a:rPr>
                        <a:t>$301,527,464</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85,146</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$10,091</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$11.38</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16,972</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3,112</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4,790</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765</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76</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27,136</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865">
                <a:tc>
                  <a:txBody>
                    <a:bodyPr/>
                    <a:lstStyle/>
                    <a:p>
                      <a:pPr algn="l" fontAlgn="ctr"/>
                      <a:r>
                        <a:rPr lang="en-US" sz="900" b="1" i="0" u="none" strike="noStrike">
                          <a:solidFill>
                            <a:srgbClr val="000000"/>
                          </a:solidFill>
                          <a:effectLst/>
                          <a:latin typeface="Calibri"/>
                        </a:rPr>
                        <a:t>LAWRENCE</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sz="900" b="0" i="0" u="none" strike="noStrike">
                          <a:solidFill>
                            <a:srgbClr val="000000"/>
                          </a:solidFill>
                          <a:effectLst/>
                          <a:latin typeface="Calibri"/>
                        </a:rPr>
                        <a:t>$268,627,309</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76,377</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$2,688</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$15.51</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4,258</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4,468</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1,431</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842</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209</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12,846</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865">
                <a:tc>
                  <a:txBody>
                    <a:bodyPr/>
                    <a:lstStyle/>
                    <a:p>
                      <a:pPr algn="l" fontAlgn="ctr"/>
                      <a:r>
                        <a:rPr lang="en-US" sz="900" b="1" i="0" u="none" strike="noStrike">
                          <a:solidFill>
                            <a:srgbClr val="000000"/>
                          </a:solidFill>
                          <a:effectLst/>
                          <a:latin typeface="Calibri"/>
                        </a:rPr>
                        <a:t>SOMERVILLE</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sz="900" b="0" i="0" u="none" strike="noStrike">
                          <a:solidFill>
                            <a:srgbClr val="000000"/>
                          </a:solidFill>
                          <a:effectLst/>
                          <a:latin typeface="Calibri"/>
                        </a:rPr>
                        <a:t>$201,387,380</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75,754</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 </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$12.53</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2,341</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7,495</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4,953</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596</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105</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16,658</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865">
                <a:tc>
                  <a:txBody>
                    <a:bodyPr/>
                    <a:lstStyle/>
                    <a:p>
                      <a:pPr algn="l" fontAlgn="ctr"/>
                      <a:r>
                        <a:rPr lang="en-US" sz="900" b="1" i="0" u="none" strike="noStrike">
                          <a:solidFill>
                            <a:srgbClr val="000000"/>
                          </a:solidFill>
                          <a:effectLst/>
                          <a:latin typeface="Calibri"/>
                        </a:rPr>
                        <a:t>FRAMINGHAM</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900" b="0" i="0" u="none" strike="noStrike">
                          <a:solidFill>
                            <a:srgbClr val="000000"/>
                          </a:solidFill>
                          <a:effectLst/>
                          <a:latin typeface="Calibri"/>
                        </a:rPr>
                        <a:t>$238,310,192</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US" sz="900" b="0" i="0" u="none" strike="noStrike">
                          <a:solidFill>
                            <a:srgbClr val="000000"/>
                          </a:solidFill>
                          <a:effectLst/>
                          <a:latin typeface="Calibri"/>
                        </a:rPr>
                        <a:t>68,318</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900" b="0" i="0" u="none" strike="noStrike">
                          <a:solidFill>
                            <a:srgbClr val="000000"/>
                          </a:solidFill>
                          <a:effectLst/>
                          <a:latin typeface="Calibri"/>
                        </a:rPr>
                        <a:t>$5,952</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fontAlgn="ctr"/>
                      <a:r>
                        <a:rPr lang="en-US" sz="900" b="0" i="0" u="none" strike="noStrike">
                          <a:solidFill>
                            <a:srgbClr val="000000"/>
                          </a:solidFill>
                          <a:effectLst/>
                          <a:latin typeface="Calibri"/>
                        </a:rPr>
                        <a:t>$17.38</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t"/>
                      <a:r>
                        <a:rPr lang="en-US" sz="900" b="0" i="0" u="none" strike="noStrike">
                          <a:solidFill>
                            <a:srgbClr val="000000"/>
                          </a:solidFill>
                          <a:effectLst/>
                          <a:latin typeface="Calibri"/>
                        </a:rPr>
                        <a:t>13,437</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t"/>
                      <a:r>
                        <a:rPr lang="en-US" sz="900" b="0" i="0" u="none" strike="noStrike">
                          <a:solidFill>
                            <a:srgbClr val="000000"/>
                          </a:solidFill>
                          <a:effectLst/>
                          <a:latin typeface="Calibri"/>
                        </a:rPr>
                        <a:t>1,226</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t"/>
                      <a:r>
                        <a:rPr lang="en-US" sz="900" b="0" i="0" u="none" strike="noStrike">
                          <a:solidFill>
                            <a:srgbClr val="000000"/>
                          </a:solidFill>
                          <a:effectLst/>
                          <a:latin typeface="Calibri"/>
                        </a:rPr>
                        <a:t>2,962</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t"/>
                      <a:r>
                        <a:rPr lang="en-US" sz="900" b="0" i="0" u="none" strike="noStrike">
                          <a:solidFill>
                            <a:srgbClr val="000000"/>
                          </a:solidFill>
                          <a:effectLst/>
                          <a:latin typeface="Calibri"/>
                        </a:rPr>
                        <a:t>865</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t"/>
                      <a:r>
                        <a:rPr lang="en-US" sz="900" b="0" i="0" u="none" strike="noStrike">
                          <a:solidFill>
                            <a:srgbClr val="000000"/>
                          </a:solidFill>
                          <a:effectLst/>
                          <a:latin typeface="Calibri"/>
                        </a:rPr>
                        <a:t>108</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r" rtl="0" fontAlgn="t"/>
                      <a:r>
                        <a:rPr lang="en-US" sz="900" b="0" i="0" u="none" strike="noStrike">
                          <a:solidFill>
                            <a:srgbClr val="000000"/>
                          </a:solidFill>
                          <a:effectLst/>
                          <a:latin typeface="Calibri"/>
                        </a:rPr>
                        <a:t>19,605</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r>
              <a:tr h="150865">
                <a:tc>
                  <a:txBody>
                    <a:bodyPr/>
                    <a:lstStyle/>
                    <a:p>
                      <a:pPr algn="l" fontAlgn="ctr"/>
                      <a:r>
                        <a:rPr lang="en-US" sz="900" b="1" i="0" u="none" strike="noStrike">
                          <a:solidFill>
                            <a:srgbClr val="000000"/>
                          </a:solidFill>
                          <a:effectLst/>
                          <a:latin typeface="Calibri"/>
                        </a:rPr>
                        <a:t>HAVERHILL</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sz="900" b="0" i="0" u="none" strike="noStrike">
                          <a:solidFill>
                            <a:srgbClr val="000000"/>
                          </a:solidFill>
                          <a:effectLst/>
                          <a:latin typeface="Calibri"/>
                        </a:rPr>
                        <a:t>$165,704,510</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60,879</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$4,114</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$15.36</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10,386</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2,346</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4,964</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623</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233</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20,468</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865">
                <a:tc>
                  <a:txBody>
                    <a:bodyPr/>
                    <a:lstStyle/>
                    <a:p>
                      <a:pPr algn="l" fontAlgn="ctr"/>
                      <a:r>
                        <a:rPr lang="en-US" sz="900" b="1" i="0" u="none" strike="noStrike">
                          <a:solidFill>
                            <a:srgbClr val="000000"/>
                          </a:solidFill>
                          <a:effectLst/>
                          <a:latin typeface="Calibri"/>
                        </a:rPr>
                        <a:t>WALTHAM</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sz="900" b="0" i="0" u="none" strike="noStrike">
                          <a:solidFill>
                            <a:srgbClr val="000000"/>
                          </a:solidFill>
                          <a:effectLst/>
                          <a:latin typeface="Calibri"/>
                        </a:rPr>
                        <a:t>$167,773,598</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60,632</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 </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$12.24</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8,703</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1,654</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3,218</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727</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184</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15,709</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865">
                <a:tc>
                  <a:txBody>
                    <a:bodyPr/>
                    <a:lstStyle/>
                    <a:p>
                      <a:pPr algn="l" fontAlgn="ctr"/>
                      <a:r>
                        <a:rPr lang="en-US" sz="900" b="1" i="0" u="none" strike="noStrike">
                          <a:solidFill>
                            <a:srgbClr val="000000"/>
                          </a:solidFill>
                          <a:effectLst/>
                          <a:latin typeface="Calibri"/>
                        </a:rPr>
                        <a:t>MALDEN</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sz="900" b="0" i="0" u="none" strike="noStrike">
                          <a:solidFill>
                            <a:srgbClr val="000000"/>
                          </a:solidFill>
                          <a:effectLst/>
                          <a:latin typeface="Calibri"/>
                        </a:rPr>
                        <a:t>$144,920,554</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59,450</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 </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$15.16</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5,649</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4,098</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2,059</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351</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126</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13,031</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865">
                <a:tc>
                  <a:txBody>
                    <a:bodyPr/>
                    <a:lstStyle/>
                    <a:p>
                      <a:pPr algn="l" fontAlgn="ctr"/>
                      <a:r>
                        <a:rPr lang="en-US" sz="900" b="1" i="0" u="none" strike="noStrike">
                          <a:solidFill>
                            <a:srgbClr val="000000"/>
                          </a:solidFill>
                          <a:effectLst/>
                          <a:latin typeface="Calibri"/>
                        </a:rPr>
                        <a:t>BROOKLINE</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sz="900" b="0" i="0" u="none" strike="noStrike">
                          <a:solidFill>
                            <a:srgbClr val="000000"/>
                          </a:solidFill>
                          <a:effectLst/>
                          <a:latin typeface="Calibri"/>
                        </a:rPr>
                        <a:t>$220,155,606</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58,732</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 </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$10.42</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4,575</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1,314</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10,011</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468</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7</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17,400</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865">
                <a:tc>
                  <a:txBody>
                    <a:bodyPr/>
                    <a:lstStyle/>
                    <a:p>
                      <a:pPr algn="l" fontAlgn="ctr"/>
                      <a:r>
                        <a:rPr lang="en-US" sz="900" b="1" i="0" u="none" strike="noStrike">
                          <a:solidFill>
                            <a:srgbClr val="000000"/>
                          </a:solidFill>
                          <a:effectLst/>
                          <a:latin typeface="Calibri"/>
                        </a:rPr>
                        <a:t>PLYMOUTH</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sz="900" b="0" i="0" u="none" strike="noStrike">
                          <a:solidFill>
                            <a:srgbClr val="000000"/>
                          </a:solidFill>
                          <a:effectLst/>
                          <a:latin typeface="Calibri"/>
                        </a:rPr>
                        <a:t>$161,300,426</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56,468</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$4,782</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$16.27</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18,264</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606</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2,888</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736</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297</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26,385</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865">
                <a:tc>
                  <a:txBody>
                    <a:bodyPr/>
                    <a:lstStyle/>
                    <a:p>
                      <a:pPr algn="l" fontAlgn="ctr"/>
                      <a:r>
                        <a:rPr lang="en-US" sz="900" b="1" i="0" u="none" strike="noStrike">
                          <a:solidFill>
                            <a:srgbClr val="000000"/>
                          </a:solidFill>
                          <a:effectLst/>
                          <a:latin typeface="Calibri"/>
                        </a:rPr>
                        <a:t>MEDFORD</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sz="900" b="0" i="0" u="none" strike="noStrike">
                          <a:solidFill>
                            <a:srgbClr val="000000"/>
                          </a:solidFill>
                          <a:effectLst/>
                          <a:latin typeface="Calibri"/>
                        </a:rPr>
                        <a:t>$137,269,774</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56,173</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$4,615</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$11.19</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7,874</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4,517</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2,980</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608</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84</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17,062</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865">
                <a:tc>
                  <a:txBody>
                    <a:bodyPr/>
                    <a:lstStyle/>
                    <a:p>
                      <a:pPr algn="l" fontAlgn="ctr"/>
                      <a:r>
                        <a:rPr lang="en-US" sz="900" b="1" i="0" u="none" strike="noStrike">
                          <a:solidFill>
                            <a:srgbClr val="000000"/>
                          </a:solidFill>
                          <a:effectLst/>
                          <a:latin typeface="Calibri"/>
                        </a:rPr>
                        <a:t>TAUNTON</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sz="900" b="0" i="0" u="none" strike="noStrike">
                          <a:solidFill>
                            <a:srgbClr val="000000"/>
                          </a:solidFill>
                          <a:effectLst/>
                          <a:latin typeface="Calibri"/>
                        </a:rPr>
                        <a:t>$173,775,080</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55,874</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$3,441</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$15.68</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10,529</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2,599</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2,064</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665</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153</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18,934</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865">
                <a:tc>
                  <a:txBody>
                    <a:bodyPr/>
                    <a:lstStyle/>
                    <a:p>
                      <a:pPr algn="l" fontAlgn="ctr"/>
                      <a:r>
                        <a:rPr lang="en-US" sz="900" b="1" i="0" u="none" strike="noStrike">
                          <a:solidFill>
                            <a:srgbClr val="000000"/>
                          </a:solidFill>
                          <a:effectLst/>
                          <a:latin typeface="Calibri"/>
                        </a:rPr>
                        <a:t>CHICOPEE</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sz="900" b="0" i="0" u="none" strike="noStrike">
                          <a:solidFill>
                            <a:srgbClr val="000000"/>
                          </a:solidFill>
                          <a:effectLst/>
                          <a:latin typeface="Calibri"/>
                        </a:rPr>
                        <a:t>$157,142,169</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55,298</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$2,975</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$16.91</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11,072</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2,147</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1,816</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690</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322</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17,899</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865">
                <a:tc>
                  <a:txBody>
                    <a:bodyPr/>
                    <a:lstStyle/>
                    <a:p>
                      <a:pPr algn="l" fontAlgn="ctr"/>
                      <a:r>
                        <a:rPr lang="en-US" sz="900" b="1" i="0" u="none" strike="noStrike">
                          <a:solidFill>
                            <a:srgbClr val="000000"/>
                          </a:solidFill>
                          <a:effectLst/>
                          <a:latin typeface="Calibri"/>
                        </a:rPr>
                        <a:t>WEYMOUTH</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sz="900" b="0" i="0" u="none" strike="noStrike">
                          <a:solidFill>
                            <a:srgbClr val="000000"/>
                          </a:solidFill>
                          <a:effectLst/>
                          <a:latin typeface="Calibri"/>
                        </a:rPr>
                        <a:t>$121,612,682</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53,743</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$3,896</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$12.80</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13,246</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780</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3,099</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785</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78</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19,102</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865">
                <a:tc>
                  <a:txBody>
                    <a:bodyPr/>
                    <a:lstStyle/>
                    <a:p>
                      <a:pPr algn="l" fontAlgn="ctr"/>
                      <a:r>
                        <a:rPr lang="en-US" sz="900" b="1" i="0" u="none" strike="noStrike">
                          <a:solidFill>
                            <a:srgbClr val="000000"/>
                          </a:solidFill>
                          <a:effectLst/>
                          <a:latin typeface="Calibri"/>
                        </a:rPr>
                        <a:t>REVERE</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sz="900" b="0" i="0" u="none" strike="noStrike">
                          <a:solidFill>
                            <a:srgbClr val="000000"/>
                          </a:solidFill>
                          <a:effectLst/>
                          <a:latin typeface="Calibri"/>
                        </a:rPr>
                        <a:t>$154,902,362</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51,755</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$3,923</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$14.45</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4,494</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4,348</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2,648</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581</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77</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14,129</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865">
                <a:tc>
                  <a:txBody>
                    <a:bodyPr/>
                    <a:lstStyle/>
                    <a:p>
                      <a:pPr algn="l" fontAlgn="ctr"/>
                      <a:r>
                        <a:rPr lang="en-US" sz="900" b="1" i="0" u="none" strike="noStrike">
                          <a:solidFill>
                            <a:srgbClr val="000000"/>
                          </a:solidFill>
                          <a:effectLst/>
                          <a:latin typeface="Calibri"/>
                        </a:rPr>
                        <a:t>PEABODY</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sz="900" b="0" i="0" u="none" strike="noStrike">
                          <a:solidFill>
                            <a:srgbClr val="000000"/>
                          </a:solidFill>
                          <a:effectLst/>
                          <a:latin typeface="Calibri"/>
                        </a:rPr>
                        <a:t>$153,580,514</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51,251</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$3,960</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$11.92</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10,877</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1,166</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2,270</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583</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182</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15,981</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865">
                <a:tc>
                  <a:txBody>
                    <a:bodyPr/>
                    <a:lstStyle/>
                    <a:p>
                      <a:pPr algn="l" fontAlgn="ctr"/>
                      <a:r>
                        <a:rPr lang="en-US" sz="900" b="1" i="0" u="none" strike="noStrike">
                          <a:solidFill>
                            <a:srgbClr val="000000"/>
                          </a:solidFill>
                          <a:effectLst/>
                          <a:latin typeface="Calibri"/>
                        </a:rPr>
                        <a:t>METHUEN</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sz="900" b="0" i="0" u="none" strike="noStrike">
                          <a:solidFill>
                            <a:srgbClr val="000000"/>
                          </a:solidFill>
                          <a:effectLst/>
                          <a:latin typeface="Calibri"/>
                        </a:rPr>
                        <a:t>$130,427,701</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47,255</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$3,955</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$14.81</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10,737</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1,273</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2,421</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462</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148</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16,485</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0865">
                <a:tc>
                  <a:txBody>
                    <a:bodyPr/>
                    <a:lstStyle/>
                    <a:p>
                      <a:pPr algn="l" fontAlgn="ctr"/>
                      <a:r>
                        <a:rPr lang="en-US" sz="900" b="1" i="0" u="none" strike="noStrike">
                          <a:solidFill>
                            <a:srgbClr val="000000"/>
                          </a:solidFill>
                          <a:effectLst/>
                          <a:latin typeface="Calibri"/>
                        </a:rPr>
                        <a:t>BARNSTABLE</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r" fontAlgn="ctr"/>
                      <a:r>
                        <a:rPr lang="en-US" sz="900" b="0" i="0" u="none" strike="noStrike">
                          <a:solidFill>
                            <a:srgbClr val="000000"/>
                          </a:solidFill>
                          <a:effectLst/>
                          <a:latin typeface="Calibri"/>
                        </a:rPr>
                        <a:t>$132,697,958</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900" b="0" i="0" u="none" strike="noStrike">
                          <a:solidFill>
                            <a:srgbClr val="000000"/>
                          </a:solidFill>
                          <a:effectLst/>
                          <a:latin typeface="Calibri"/>
                        </a:rPr>
                        <a:t>45,193</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 </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sz="900" b="0" i="0" u="none" strike="noStrike">
                          <a:solidFill>
                            <a:srgbClr val="000000"/>
                          </a:solidFill>
                          <a:effectLst/>
                          <a:latin typeface="Calibri"/>
                        </a:rPr>
                        <a:t>$9.31</a:t>
                      </a:r>
                    </a:p>
                  </a:txBody>
                  <a:tcPr marL="7543" marR="7543" marT="75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20,861</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279</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1,725</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1,708</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a:solidFill>
                            <a:srgbClr val="000000"/>
                          </a:solidFill>
                          <a:effectLst/>
                          <a:latin typeface="Calibri"/>
                        </a:rPr>
                        <a:t>92</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rtl="0" fontAlgn="t"/>
                      <a:r>
                        <a:rPr lang="en-US" sz="900" b="0" i="0" u="none" strike="noStrike" dirty="0">
                          <a:solidFill>
                            <a:srgbClr val="000000"/>
                          </a:solidFill>
                          <a:effectLst/>
                          <a:latin typeface="Calibri"/>
                        </a:rPr>
                        <a:t>27,532</a:t>
                      </a:r>
                    </a:p>
                  </a:txBody>
                  <a:tcPr marL="7543" marR="7543" marT="75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3" name="Slide Number Placeholder 2"/>
          <p:cNvSpPr>
            <a:spLocks noGrp="1"/>
          </p:cNvSpPr>
          <p:nvPr>
            <p:ph type="sldNum" sz="quarter" idx="12"/>
          </p:nvPr>
        </p:nvSpPr>
        <p:spPr/>
        <p:txBody>
          <a:bodyPr/>
          <a:lstStyle/>
          <a:p>
            <a:fld id="{1C0A0186-A9F8-C54D-8112-701A5829BC06}" type="slidenum">
              <a:rPr lang="en-US" smtClean="0"/>
              <a:pPr/>
              <a:t>17</a:t>
            </a:fld>
            <a:endParaRPr lang="en-US"/>
          </a:p>
        </p:txBody>
      </p:sp>
      <p:sp>
        <p:nvSpPr>
          <p:cNvPr id="4" name="Title 3"/>
          <p:cNvSpPr>
            <a:spLocks noGrp="1"/>
          </p:cNvSpPr>
          <p:nvPr>
            <p:ph type="title"/>
          </p:nvPr>
        </p:nvSpPr>
        <p:spPr/>
        <p:txBody>
          <a:bodyPr>
            <a:normAutofit/>
          </a:bodyPr>
          <a:lstStyle/>
          <a:p>
            <a:pPr algn="ctr"/>
            <a:r>
              <a:rPr lang="en-US" dirty="0" smtClean="0">
                <a:solidFill>
                  <a:srgbClr val="000000"/>
                </a:solidFill>
              </a:rPr>
              <a:t>Average Residential Tax Bill</a:t>
            </a:r>
            <a:r>
              <a:rPr lang="en-US" dirty="0" smtClean="0"/>
              <a:t/>
            </a:r>
            <a:br>
              <a:rPr lang="en-US" dirty="0" smtClean="0"/>
            </a:br>
            <a:r>
              <a:rPr lang="en-US" sz="1300" dirty="0" smtClean="0"/>
              <a:t>Average tax for 27 most populous MA communities</a:t>
            </a:r>
            <a:endParaRPr lang="en-US" sz="1300" dirty="0"/>
          </a:p>
        </p:txBody>
      </p:sp>
    </p:spTree>
    <p:extLst>
      <p:ext uri="{BB962C8B-B14F-4D97-AF65-F5344CB8AC3E}">
        <p14:creationId xmlns:p14="http://schemas.microsoft.com/office/powerpoint/2010/main" val="426512357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C0A0186-A9F8-C54D-8112-701A5829BC06}" type="slidenum">
              <a:rPr lang="en-US" smtClean="0"/>
              <a:pPr/>
              <a:t>18</a:t>
            </a:fld>
            <a:endParaRPr lang="en-US"/>
          </a:p>
        </p:txBody>
      </p:sp>
      <p:sp>
        <p:nvSpPr>
          <p:cNvPr id="4" name="Title 3"/>
          <p:cNvSpPr>
            <a:spLocks noGrp="1"/>
          </p:cNvSpPr>
          <p:nvPr>
            <p:ph type="title"/>
          </p:nvPr>
        </p:nvSpPr>
        <p:spPr/>
        <p:txBody>
          <a:bodyPr>
            <a:normAutofit fontScale="90000"/>
          </a:bodyPr>
          <a:lstStyle/>
          <a:p>
            <a:pPr algn="ctr"/>
            <a:r>
              <a:rPr lang="en-US" dirty="0" smtClean="0"/>
              <a:t>3. </a:t>
            </a:r>
            <a:r>
              <a:rPr lang="en-US" dirty="0" smtClean="0">
                <a:solidFill>
                  <a:srgbClr val="000000"/>
                </a:solidFill>
              </a:rPr>
              <a:t>Lack of Community Participation</a:t>
            </a:r>
            <a:r>
              <a:rPr lang="en-US" dirty="0" smtClean="0"/>
              <a:t/>
            </a:r>
            <a:br>
              <a:rPr lang="en-US" dirty="0" smtClean="0"/>
            </a:br>
            <a:r>
              <a:rPr lang="en-US" sz="1300" dirty="0" smtClean="0"/>
              <a:t> Average turnout over the past ten years (2007 to 2016)</a:t>
            </a:r>
            <a:endParaRPr lang="en-US" sz="1300"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789129283"/>
              </p:ext>
            </p:extLst>
          </p:nvPr>
        </p:nvGraphicFramePr>
        <p:xfrm>
          <a:off x="457200" y="1481138"/>
          <a:ext cx="8229600" cy="452596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4572000" y="6007099"/>
            <a:ext cx="4114800" cy="400110"/>
          </a:xfrm>
          <a:prstGeom prst="rect">
            <a:avLst/>
          </a:prstGeom>
          <a:noFill/>
        </p:spPr>
        <p:txBody>
          <a:bodyPr wrap="square" rtlCol="0">
            <a:spAutoFit/>
          </a:bodyPr>
          <a:lstStyle/>
          <a:p>
            <a:r>
              <a:rPr lang="en-US" sz="2000" b="1" dirty="0" smtClean="0"/>
              <a:t>Local Turnout Average= 10.35%</a:t>
            </a:r>
            <a:endParaRPr lang="en-US" sz="2000" b="1" dirty="0"/>
          </a:p>
        </p:txBody>
      </p:sp>
      <p:sp>
        <p:nvSpPr>
          <p:cNvPr id="7" name="TextBox 6"/>
          <p:cNvSpPr txBox="1"/>
          <p:nvPr/>
        </p:nvSpPr>
        <p:spPr>
          <a:xfrm>
            <a:off x="4891212" y="6407944"/>
            <a:ext cx="3513026" cy="276999"/>
          </a:xfrm>
          <a:prstGeom prst="rect">
            <a:avLst/>
          </a:prstGeom>
          <a:noFill/>
        </p:spPr>
        <p:txBody>
          <a:bodyPr wrap="square" rtlCol="0">
            <a:spAutoFit/>
          </a:bodyPr>
          <a:lstStyle/>
          <a:p>
            <a:r>
              <a:rPr lang="en-US" sz="1200" b="1" dirty="0" smtClean="0"/>
              <a:t>Source: Framingham election summary</a:t>
            </a:r>
            <a:endParaRPr lang="en-US" sz="1200" b="1" dirty="0"/>
          </a:p>
        </p:txBody>
      </p:sp>
    </p:spTree>
    <p:extLst>
      <p:ext uri="{BB962C8B-B14F-4D97-AF65-F5344CB8AC3E}">
        <p14:creationId xmlns:p14="http://schemas.microsoft.com/office/powerpoint/2010/main" val="208954779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0" y="707886"/>
          <a:ext cx="9144000" cy="5209482"/>
        </p:xfrm>
        <a:graphic>
          <a:graphicData uri="http://schemas.openxmlformats.org/drawingml/2006/chart">
            <c:chart xmlns:c="http://schemas.openxmlformats.org/drawingml/2006/chart" xmlns:r="http://schemas.openxmlformats.org/officeDocument/2006/relationships" r:id="rId2"/>
          </a:graphicData>
        </a:graphic>
      </p:graphicFrame>
      <p:sp>
        <p:nvSpPr>
          <p:cNvPr id="3" name="Slide Number Placeholder 2"/>
          <p:cNvSpPr>
            <a:spLocks noGrp="1"/>
          </p:cNvSpPr>
          <p:nvPr>
            <p:ph type="sldNum" sz="quarter" idx="12"/>
          </p:nvPr>
        </p:nvSpPr>
        <p:spPr/>
        <p:txBody>
          <a:bodyPr/>
          <a:lstStyle/>
          <a:p>
            <a:fld id="{1C0A0186-A9F8-C54D-8112-701A5829BC06}" type="slidenum">
              <a:rPr lang="en-US" smtClean="0"/>
              <a:pPr/>
              <a:t>19</a:t>
            </a:fld>
            <a:endParaRPr lang="en-US"/>
          </a:p>
        </p:txBody>
      </p:sp>
      <p:sp>
        <p:nvSpPr>
          <p:cNvPr id="6" name="Rectangle 5"/>
          <p:cNvSpPr/>
          <p:nvPr/>
        </p:nvSpPr>
        <p:spPr>
          <a:xfrm>
            <a:off x="1316850" y="0"/>
            <a:ext cx="6673622" cy="707886"/>
          </a:xfrm>
          <a:prstGeom prst="rect">
            <a:avLst/>
          </a:prstGeom>
        </p:spPr>
        <p:txBody>
          <a:bodyPr wrap="none">
            <a:spAutoFit/>
          </a:bodyPr>
          <a:lstStyle/>
          <a:p>
            <a:pPr algn="ctr"/>
            <a:r>
              <a:rPr lang="en-US" sz="4000" b="1" dirty="0" smtClean="0"/>
              <a:t>Declining Election Turnout</a:t>
            </a:r>
            <a:endParaRPr lang="en-US" sz="4000" b="1" dirty="0"/>
          </a:p>
        </p:txBody>
      </p:sp>
      <p:sp>
        <p:nvSpPr>
          <p:cNvPr id="7" name="TextBox 6"/>
          <p:cNvSpPr txBox="1"/>
          <p:nvPr/>
        </p:nvSpPr>
        <p:spPr>
          <a:xfrm>
            <a:off x="7557153" y="2026496"/>
            <a:ext cx="1455879" cy="83099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dirty="0" smtClean="0"/>
              <a:t>Vote to form Charter Commission</a:t>
            </a:r>
            <a:endParaRPr lang="en-US" sz="1600" dirty="0"/>
          </a:p>
        </p:txBody>
      </p:sp>
      <p:sp>
        <p:nvSpPr>
          <p:cNvPr id="8" name="Left Arrow 7"/>
          <p:cNvSpPr/>
          <p:nvPr/>
        </p:nvSpPr>
        <p:spPr>
          <a:xfrm>
            <a:off x="6755819" y="2202126"/>
            <a:ext cx="621535" cy="425430"/>
          </a:xfrm>
          <a:prstGeom prst="leftArrow">
            <a:avLst/>
          </a:prstGeom>
          <a:solidFill>
            <a:schemeClr val="bg1">
              <a:lumMod val="7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4891212" y="6407944"/>
            <a:ext cx="3513026" cy="276999"/>
          </a:xfrm>
          <a:prstGeom prst="rect">
            <a:avLst/>
          </a:prstGeom>
          <a:noFill/>
        </p:spPr>
        <p:txBody>
          <a:bodyPr wrap="square" rtlCol="0">
            <a:spAutoFit/>
          </a:bodyPr>
          <a:lstStyle/>
          <a:p>
            <a:r>
              <a:rPr lang="en-US" sz="1200" b="1" dirty="0" smtClean="0"/>
              <a:t>Source: Framingham election summary</a:t>
            </a:r>
            <a:endParaRPr lang="en-US" sz="12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C0A0186-A9F8-C54D-8112-701A5829BC06}" type="slidenum">
              <a:rPr lang="en-US" smtClean="0"/>
              <a:pPr/>
              <a:t>2</a:t>
            </a:fld>
            <a:endParaRPr lang="en-US"/>
          </a:p>
        </p:txBody>
      </p:sp>
      <p:sp>
        <p:nvSpPr>
          <p:cNvPr id="6" name="Content Placeholder 5"/>
          <p:cNvSpPr>
            <a:spLocks noGrp="1"/>
          </p:cNvSpPr>
          <p:nvPr>
            <p:ph idx="1"/>
          </p:nvPr>
        </p:nvSpPr>
        <p:spPr>
          <a:xfrm>
            <a:off x="417672" y="1075540"/>
            <a:ext cx="8229600" cy="4525963"/>
          </a:xfrm>
        </p:spPr>
        <p:txBody>
          <a:bodyPr/>
          <a:lstStyle/>
          <a:p>
            <a:pPr marL="109728" indent="0">
              <a:buNone/>
            </a:pPr>
            <a:endParaRPr lang="en-US" dirty="0" smtClean="0"/>
          </a:p>
          <a:p>
            <a:pPr marL="109728" indent="0">
              <a:buNone/>
            </a:pPr>
            <a:endParaRPr lang="en-US" dirty="0" smtClean="0"/>
          </a:p>
          <a:p>
            <a:pPr marL="109728" indent="0">
              <a:buNone/>
            </a:pPr>
            <a:endParaRPr lang="en-US" dirty="0"/>
          </a:p>
          <a:p>
            <a:pPr marL="109728" indent="0" algn="ctr">
              <a:buNone/>
            </a:pPr>
            <a:r>
              <a:rPr lang="en-US" sz="4800" b="1" dirty="0"/>
              <a:t>Part I: Background</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03818" y="2162523"/>
            <a:ext cx="7539438" cy="1583946"/>
          </a:xfrm>
        </p:spPr>
        <p:txBody>
          <a:bodyPr>
            <a:normAutofit/>
          </a:bodyPr>
          <a:lstStyle/>
          <a:p>
            <a:pPr algn="ctr">
              <a:buNone/>
            </a:pPr>
            <a:r>
              <a:rPr lang="en-US" sz="9600" b="1" dirty="0" smtClean="0"/>
              <a:t>3          720   </a:t>
            </a:r>
          </a:p>
          <a:p>
            <a:endParaRPr lang="en-US" sz="9600" dirty="0" smtClean="0"/>
          </a:p>
          <a:p>
            <a:endParaRPr lang="en-US" sz="9600" dirty="0"/>
          </a:p>
        </p:txBody>
      </p:sp>
      <p:sp>
        <p:nvSpPr>
          <p:cNvPr id="3" name="Title 2"/>
          <p:cNvSpPr>
            <a:spLocks noGrp="1"/>
          </p:cNvSpPr>
          <p:nvPr>
            <p:ph type="title"/>
          </p:nvPr>
        </p:nvSpPr>
        <p:spPr/>
        <p:txBody>
          <a:bodyPr>
            <a:normAutofit/>
          </a:bodyPr>
          <a:lstStyle/>
          <a:p>
            <a:pPr algn="ctr"/>
            <a:r>
              <a:rPr lang="en-US" dirty="0" smtClean="0">
                <a:solidFill>
                  <a:srgbClr val="000000"/>
                </a:solidFill>
              </a:rPr>
              <a:t>4. Unequal Representation</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1C0A0186-A9F8-C54D-8112-701A5829BC06}" type="slidenum">
              <a:rPr lang="en-US" smtClean="0"/>
              <a:pPr/>
              <a:t>20</a:t>
            </a:fld>
            <a:endParaRPr lang="en-US"/>
          </a:p>
        </p:txBody>
      </p:sp>
      <p:sp>
        <p:nvSpPr>
          <p:cNvPr id="5" name="Rectangle 4"/>
          <p:cNvSpPr/>
          <p:nvPr/>
        </p:nvSpPr>
        <p:spPr>
          <a:xfrm>
            <a:off x="2021830" y="1417638"/>
            <a:ext cx="5100349" cy="461665"/>
          </a:xfrm>
          <a:prstGeom prst="rect">
            <a:avLst/>
          </a:prstGeom>
        </p:spPr>
        <p:txBody>
          <a:bodyPr wrap="none">
            <a:spAutoFit/>
          </a:bodyPr>
          <a:lstStyle/>
          <a:p>
            <a:pPr algn="ctr"/>
            <a:r>
              <a:rPr lang="en-US" sz="2400" b="1" i="1" dirty="0" smtClean="0"/>
              <a:t>How do these numbers connect?</a:t>
            </a:r>
            <a:endParaRPr lang="en-US" sz="2400" b="1" i="1" dirty="0"/>
          </a:p>
        </p:txBody>
      </p:sp>
    </p:spTree>
    <p:extLst>
      <p:ext uri="{BB962C8B-B14F-4D97-AF65-F5344CB8AC3E}">
        <p14:creationId xmlns:p14="http://schemas.microsoft.com/office/powerpoint/2010/main" val="6539365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03818" y="2162523"/>
            <a:ext cx="7539438" cy="1583946"/>
          </a:xfrm>
        </p:spPr>
        <p:txBody>
          <a:bodyPr>
            <a:normAutofit/>
          </a:bodyPr>
          <a:lstStyle/>
          <a:p>
            <a:pPr algn="ctr">
              <a:buNone/>
            </a:pPr>
            <a:r>
              <a:rPr lang="en-US" sz="9600" b="1" dirty="0" smtClean="0"/>
              <a:t>3          720   </a:t>
            </a:r>
          </a:p>
          <a:p>
            <a:endParaRPr lang="en-US" sz="9600" dirty="0" smtClean="0"/>
          </a:p>
          <a:p>
            <a:endParaRPr lang="en-US" sz="9600" dirty="0"/>
          </a:p>
        </p:txBody>
      </p:sp>
      <p:sp>
        <p:nvSpPr>
          <p:cNvPr id="3" name="Title 2"/>
          <p:cNvSpPr>
            <a:spLocks noGrp="1"/>
          </p:cNvSpPr>
          <p:nvPr>
            <p:ph type="title"/>
          </p:nvPr>
        </p:nvSpPr>
        <p:spPr/>
        <p:txBody>
          <a:bodyPr>
            <a:normAutofit/>
          </a:bodyPr>
          <a:lstStyle/>
          <a:p>
            <a:pPr algn="ctr"/>
            <a:r>
              <a:rPr lang="en-US" dirty="0" smtClean="0">
                <a:solidFill>
                  <a:srgbClr val="000000"/>
                </a:solidFill>
              </a:rPr>
              <a:t>4. Unequal Representation</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1C0A0186-A9F8-C54D-8112-701A5829BC06}" type="slidenum">
              <a:rPr lang="en-US" smtClean="0"/>
              <a:pPr/>
              <a:t>21</a:t>
            </a:fld>
            <a:endParaRPr lang="en-US"/>
          </a:p>
        </p:txBody>
      </p:sp>
      <p:sp>
        <p:nvSpPr>
          <p:cNvPr id="5" name="Rectangle 4"/>
          <p:cNvSpPr/>
          <p:nvPr/>
        </p:nvSpPr>
        <p:spPr>
          <a:xfrm>
            <a:off x="2021830" y="1417638"/>
            <a:ext cx="5100349" cy="461665"/>
          </a:xfrm>
          <a:prstGeom prst="rect">
            <a:avLst/>
          </a:prstGeom>
        </p:spPr>
        <p:txBody>
          <a:bodyPr wrap="none">
            <a:spAutoFit/>
          </a:bodyPr>
          <a:lstStyle/>
          <a:p>
            <a:pPr algn="ctr"/>
            <a:r>
              <a:rPr lang="en-US" sz="2400" b="1" i="1" dirty="0" smtClean="0"/>
              <a:t>How do these numbers connect?</a:t>
            </a:r>
            <a:endParaRPr lang="en-US" sz="2400" b="1" i="1" dirty="0"/>
          </a:p>
        </p:txBody>
      </p:sp>
      <p:sp>
        <p:nvSpPr>
          <p:cNvPr id="6" name="Rectangle 5"/>
          <p:cNvSpPr/>
          <p:nvPr/>
        </p:nvSpPr>
        <p:spPr>
          <a:xfrm>
            <a:off x="183052" y="3746469"/>
            <a:ext cx="8829980" cy="2246769"/>
          </a:xfrm>
          <a:prstGeom prst="rect">
            <a:avLst/>
          </a:prstGeom>
        </p:spPr>
        <p:txBody>
          <a:bodyPr wrap="square">
            <a:spAutoFit/>
          </a:bodyPr>
          <a:lstStyle/>
          <a:p>
            <a:pPr algn="ctr"/>
            <a:r>
              <a:rPr lang="en-US" sz="2800" dirty="0" smtClean="0"/>
              <a:t>In last 10 years, there have been 3 formally contested town meeting races out of 720 possible races</a:t>
            </a:r>
          </a:p>
          <a:p>
            <a:pPr algn="ctr"/>
            <a:endParaRPr lang="en-US" sz="2800" dirty="0" smtClean="0"/>
          </a:p>
          <a:p>
            <a:pPr algn="ctr"/>
            <a:endParaRPr lang="en-US" sz="2800" dirty="0"/>
          </a:p>
        </p:txBody>
      </p:sp>
      <p:sp>
        <p:nvSpPr>
          <p:cNvPr id="7" name="Rectangle 6"/>
          <p:cNvSpPr/>
          <p:nvPr/>
        </p:nvSpPr>
        <p:spPr>
          <a:xfrm>
            <a:off x="457200" y="4741744"/>
            <a:ext cx="8190072" cy="1477328"/>
          </a:xfrm>
          <a:prstGeom prst="rect">
            <a:avLst/>
          </a:prstGeom>
        </p:spPr>
        <p:txBody>
          <a:bodyPr wrap="square">
            <a:spAutoFit/>
          </a:bodyPr>
          <a:lstStyle/>
          <a:p>
            <a:pPr algn="ctr"/>
            <a:endParaRPr lang="en-US" b="1" dirty="0" smtClean="0">
              <a:solidFill>
                <a:srgbClr val="FF0000"/>
              </a:solidFill>
            </a:endParaRPr>
          </a:p>
          <a:p>
            <a:pPr algn="ctr"/>
            <a:r>
              <a:rPr lang="en-US" b="1" dirty="0" smtClean="0">
                <a:solidFill>
                  <a:srgbClr val="FF0000"/>
                </a:solidFill>
              </a:rPr>
              <a:t>Vacancies in town meeting reduce equity in representation between different parts of town</a:t>
            </a:r>
          </a:p>
          <a:p>
            <a:pPr algn="ctr"/>
            <a:r>
              <a:rPr lang="en-US" b="1" dirty="0" smtClean="0">
                <a:solidFill>
                  <a:srgbClr val="FF0000"/>
                </a:solidFill>
              </a:rPr>
              <a:t>Members of key boards like Selectmen, School Committee, etc. do not currently come equally from different parts of our community</a:t>
            </a:r>
            <a:endParaRPr lang="en-US" b="1" dirty="0" smtClean="0">
              <a:solidFill>
                <a:srgbClr val="FF0000"/>
              </a:solidFill>
              <a:latin typeface="Lucida Sans Unicode (Body)"/>
              <a:cs typeface="Lucida Sans Unicode (Body)"/>
            </a:endParaRPr>
          </a:p>
        </p:txBody>
      </p:sp>
    </p:spTree>
    <p:extLst>
      <p:ext uri="{BB962C8B-B14F-4D97-AF65-F5344CB8AC3E}">
        <p14:creationId xmlns:p14="http://schemas.microsoft.com/office/powerpoint/2010/main" val="6539365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97957"/>
            <a:ext cx="8229600" cy="4525963"/>
          </a:xfrm>
        </p:spPr>
        <p:txBody>
          <a:bodyPr/>
          <a:lstStyle/>
          <a:p>
            <a:endParaRPr lang="en-US" dirty="0" smtClean="0"/>
          </a:p>
          <a:p>
            <a:pPr algn="ctr"/>
            <a:endParaRPr lang="en-US" dirty="0"/>
          </a:p>
          <a:p>
            <a:pPr marL="109728" indent="0" algn="ctr">
              <a:buNone/>
            </a:pPr>
            <a:endParaRPr lang="en-US" sz="4800" b="1" dirty="0"/>
          </a:p>
          <a:p>
            <a:pPr marL="109728" indent="0" algn="ctr">
              <a:buNone/>
            </a:pPr>
            <a:r>
              <a:rPr lang="en-US" sz="4800" b="1" dirty="0"/>
              <a:t>Part II:</a:t>
            </a:r>
          </a:p>
          <a:p>
            <a:pPr marL="109728" indent="0" algn="ctr">
              <a:buNone/>
            </a:pPr>
            <a:r>
              <a:rPr lang="en-US" sz="4800" b="1" dirty="0" smtClean="0"/>
              <a:t>A </a:t>
            </a:r>
            <a:r>
              <a:rPr lang="en-US" sz="4800" b="1" dirty="0"/>
              <a:t>closer look at Charter</a:t>
            </a:r>
          </a:p>
        </p:txBody>
      </p:sp>
      <p:sp>
        <p:nvSpPr>
          <p:cNvPr id="3" name="Slide Number Placeholder 2"/>
          <p:cNvSpPr>
            <a:spLocks noGrp="1"/>
          </p:cNvSpPr>
          <p:nvPr>
            <p:ph type="sldNum" sz="quarter" idx="12"/>
          </p:nvPr>
        </p:nvSpPr>
        <p:spPr/>
        <p:txBody>
          <a:bodyPr/>
          <a:lstStyle/>
          <a:p>
            <a:fld id="{1C0A0186-A9F8-C54D-8112-701A5829BC06}"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05934" y="1270053"/>
            <a:ext cx="8480866" cy="4525963"/>
          </a:xfrm>
        </p:spPr>
        <p:txBody>
          <a:bodyPr>
            <a:normAutofit fontScale="47500" lnSpcReduction="20000"/>
          </a:bodyPr>
          <a:lstStyle/>
          <a:p>
            <a:pPr marL="109728" indent="0">
              <a:buNone/>
            </a:pPr>
            <a:endParaRPr lang="en-US" sz="5895" dirty="0" smtClean="0"/>
          </a:p>
          <a:p>
            <a:pPr>
              <a:buFont typeface="Wingdings" charset="2"/>
              <a:buChar char="§"/>
            </a:pPr>
            <a:r>
              <a:rPr lang="en-US" sz="5895" dirty="0" smtClean="0"/>
              <a:t>It focuses elections </a:t>
            </a:r>
            <a:r>
              <a:rPr lang="en-US" sz="5895" dirty="0"/>
              <a:t>on our neighborhoods</a:t>
            </a:r>
            <a:r>
              <a:rPr lang="en-US" sz="5895" dirty="0" smtClean="0"/>
              <a:t>, creating </a:t>
            </a:r>
            <a:r>
              <a:rPr lang="en-US" sz="5895" dirty="0"/>
              <a:t>accountable leaders selected through a</a:t>
            </a:r>
            <a:r>
              <a:rPr lang="en-US" sz="5895" b="1" dirty="0" smtClean="0">
                <a:solidFill>
                  <a:srgbClr val="FF0000"/>
                </a:solidFill>
              </a:rPr>
              <a:t> more competitive </a:t>
            </a:r>
            <a:r>
              <a:rPr lang="en-US" sz="5895" dirty="0" smtClean="0"/>
              <a:t>process</a:t>
            </a:r>
          </a:p>
          <a:p>
            <a:pPr>
              <a:buNone/>
            </a:pPr>
            <a:endParaRPr lang="en-US" sz="5895" dirty="0" smtClean="0"/>
          </a:p>
          <a:p>
            <a:pPr>
              <a:buFont typeface="Wingdings" charset="2"/>
              <a:buChar char="§"/>
            </a:pPr>
            <a:r>
              <a:rPr lang="en-US" sz="5895" dirty="0" smtClean="0"/>
              <a:t>It establishes </a:t>
            </a:r>
            <a:r>
              <a:rPr lang="en-US" sz="5895" dirty="0"/>
              <a:t>a system of </a:t>
            </a:r>
            <a:r>
              <a:rPr lang="en-US" sz="5895" b="1" dirty="0">
                <a:solidFill>
                  <a:srgbClr val="FF0000"/>
                </a:solidFill>
              </a:rPr>
              <a:t>strong checks and balances </a:t>
            </a:r>
            <a:r>
              <a:rPr lang="en-US" sz="5895" dirty="0"/>
              <a:t>between various segments of </a:t>
            </a:r>
            <a:r>
              <a:rPr lang="en-US" sz="5895" dirty="0" smtClean="0"/>
              <a:t>government</a:t>
            </a:r>
          </a:p>
          <a:p>
            <a:pPr>
              <a:buFont typeface="Wingdings" charset="2"/>
              <a:buChar char="§"/>
            </a:pPr>
            <a:endParaRPr lang="en-US" sz="5895" dirty="0" smtClean="0"/>
          </a:p>
          <a:p>
            <a:pPr>
              <a:buFont typeface="Wingdings" charset="2"/>
              <a:buChar char="§"/>
            </a:pPr>
            <a:r>
              <a:rPr lang="en-US" sz="5895" dirty="0" smtClean="0"/>
              <a:t>It creates </a:t>
            </a:r>
            <a:r>
              <a:rPr lang="en-US" sz="5895" dirty="0"/>
              <a:t>a first ever </a:t>
            </a:r>
            <a:r>
              <a:rPr lang="en-US" sz="5895" b="1" dirty="0">
                <a:solidFill>
                  <a:srgbClr val="FF0000"/>
                </a:solidFill>
              </a:rPr>
              <a:t>strategic </a:t>
            </a:r>
            <a:r>
              <a:rPr lang="en-US" sz="5895" b="1" dirty="0" smtClean="0">
                <a:solidFill>
                  <a:srgbClr val="FF0000"/>
                </a:solidFill>
              </a:rPr>
              <a:t>plan </a:t>
            </a:r>
            <a:r>
              <a:rPr lang="en-US" sz="5895" b="1" dirty="0" smtClean="0"/>
              <a:t>and </a:t>
            </a:r>
            <a:r>
              <a:rPr lang="en-US" sz="5895" b="1" dirty="0" smtClean="0">
                <a:solidFill>
                  <a:srgbClr val="FF0000"/>
                </a:solidFill>
              </a:rPr>
              <a:t>master </a:t>
            </a:r>
            <a:r>
              <a:rPr lang="en-US" sz="5895" b="1" dirty="0">
                <a:solidFill>
                  <a:srgbClr val="FF0000"/>
                </a:solidFill>
              </a:rPr>
              <a:t>plan </a:t>
            </a:r>
            <a:r>
              <a:rPr lang="en-US" sz="5895" dirty="0"/>
              <a:t>for our </a:t>
            </a:r>
            <a:r>
              <a:rPr lang="en-US" sz="5895" dirty="0" smtClean="0"/>
              <a:t>community</a:t>
            </a:r>
          </a:p>
          <a:p>
            <a:endParaRPr lang="en-US" dirty="0"/>
          </a:p>
        </p:txBody>
      </p:sp>
      <p:sp>
        <p:nvSpPr>
          <p:cNvPr id="3" name="Title 2"/>
          <p:cNvSpPr>
            <a:spLocks noGrp="1"/>
          </p:cNvSpPr>
          <p:nvPr>
            <p:ph type="title"/>
          </p:nvPr>
        </p:nvSpPr>
        <p:spPr/>
        <p:txBody>
          <a:bodyPr>
            <a:normAutofit/>
          </a:bodyPr>
          <a:lstStyle/>
          <a:p>
            <a:pPr algn="ctr"/>
            <a:r>
              <a:rPr lang="en-US" sz="4000" dirty="0" smtClean="0">
                <a:solidFill>
                  <a:srgbClr val="000000"/>
                </a:solidFill>
              </a:rPr>
              <a:t>What’s new in our Charter?</a:t>
            </a:r>
            <a:endParaRPr lang="en-US" sz="4000" dirty="0">
              <a:solidFill>
                <a:srgbClr val="000000"/>
              </a:solidFill>
            </a:endParaRPr>
          </a:p>
        </p:txBody>
      </p:sp>
      <p:sp>
        <p:nvSpPr>
          <p:cNvPr id="4" name="Slide Number Placeholder 3"/>
          <p:cNvSpPr>
            <a:spLocks noGrp="1"/>
          </p:cNvSpPr>
          <p:nvPr>
            <p:ph type="sldNum" sz="quarter" idx="12"/>
          </p:nvPr>
        </p:nvSpPr>
        <p:spPr/>
        <p:txBody>
          <a:bodyPr/>
          <a:lstStyle/>
          <a:p>
            <a:fld id="{1C0A0186-A9F8-C54D-8112-701A5829BC06}" type="slidenum">
              <a:rPr lang="en-US" smtClean="0"/>
              <a:pPr/>
              <a:t>23</a:t>
            </a:fld>
            <a:endParaRPr lang="en-US"/>
          </a:p>
        </p:txBody>
      </p:sp>
      <p:pic>
        <p:nvPicPr>
          <p:cNvPr id="5" name="Picture 4"/>
          <p:cNvPicPr>
            <a:picLocks noChangeAspect="1"/>
          </p:cNvPicPr>
          <p:nvPr/>
        </p:nvPicPr>
        <p:blipFill>
          <a:blip r:embed="rId2"/>
          <a:stretch>
            <a:fillRect/>
          </a:stretch>
        </p:blipFill>
        <p:spPr>
          <a:xfrm>
            <a:off x="6206332" y="4989566"/>
            <a:ext cx="2806700" cy="1612900"/>
          </a:xfrm>
          <a:prstGeom prst="rect">
            <a:avLst/>
          </a:prstGeom>
        </p:spPr>
      </p:pic>
    </p:spTree>
    <p:extLst>
      <p:ext uri="{BB962C8B-B14F-4D97-AF65-F5344CB8AC3E}">
        <p14:creationId xmlns:p14="http://schemas.microsoft.com/office/powerpoint/2010/main" val="422834725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pPr lvl="0"/>
            <a:r>
              <a:rPr lang="en-US" sz="3613" dirty="0" smtClean="0"/>
              <a:t>It requires </a:t>
            </a:r>
            <a:r>
              <a:rPr lang="en-US" sz="3613" dirty="0"/>
              <a:t>elected and appointed leaders to </a:t>
            </a:r>
            <a:r>
              <a:rPr lang="en-US" sz="3613" b="1" dirty="0">
                <a:solidFill>
                  <a:srgbClr val="FF0000"/>
                </a:solidFill>
              </a:rPr>
              <a:t>report their financial </a:t>
            </a:r>
            <a:r>
              <a:rPr lang="en-US" sz="3613" b="1" dirty="0" smtClean="0">
                <a:solidFill>
                  <a:srgbClr val="FF0000"/>
                </a:solidFill>
              </a:rPr>
              <a:t>interests</a:t>
            </a:r>
            <a:r>
              <a:rPr lang="en-US" sz="3613" dirty="0" smtClean="0"/>
              <a:t>, </a:t>
            </a:r>
            <a:r>
              <a:rPr lang="en-US" sz="3613" dirty="0"/>
              <a:t>follow state’s ethics </a:t>
            </a:r>
            <a:r>
              <a:rPr lang="en-US" sz="3613" dirty="0" smtClean="0"/>
              <a:t>laws and prohibits self-dealing</a:t>
            </a:r>
          </a:p>
          <a:p>
            <a:pPr lvl="0">
              <a:buNone/>
            </a:pPr>
            <a:endParaRPr lang="en-US" sz="3613" dirty="0" smtClean="0"/>
          </a:p>
          <a:p>
            <a:pPr lvl="0"/>
            <a:r>
              <a:rPr lang="en-US" sz="3613" dirty="0" smtClean="0"/>
              <a:t>It provides </a:t>
            </a:r>
            <a:r>
              <a:rPr lang="en-US" sz="3613" dirty="0"/>
              <a:t>residents with </a:t>
            </a:r>
            <a:r>
              <a:rPr lang="en-US" sz="3613" b="1" dirty="0">
                <a:solidFill>
                  <a:srgbClr val="FF0000"/>
                </a:solidFill>
              </a:rPr>
              <a:t>relief </a:t>
            </a:r>
            <a:r>
              <a:rPr lang="en-US" sz="3613" b="1" dirty="0" smtClean="0">
                <a:solidFill>
                  <a:srgbClr val="FF0000"/>
                </a:solidFill>
              </a:rPr>
              <a:t>measures </a:t>
            </a:r>
            <a:r>
              <a:rPr lang="en-US" sz="3613" dirty="0" smtClean="0"/>
              <a:t>such as </a:t>
            </a:r>
            <a:r>
              <a:rPr lang="en-US" sz="3613" dirty="0"/>
              <a:t>ability to recall elected officials, petition Council &amp; School </a:t>
            </a:r>
            <a:r>
              <a:rPr lang="en-US" sz="3613" dirty="0" smtClean="0"/>
              <a:t>Committee, </a:t>
            </a:r>
            <a:r>
              <a:rPr lang="en-US" sz="3613" dirty="0"/>
              <a:t>and place </a:t>
            </a:r>
            <a:r>
              <a:rPr lang="en-US" sz="3613" dirty="0" smtClean="0"/>
              <a:t>initiatives and referendums </a:t>
            </a:r>
            <a:r>
              <a:rPr lang="en-US" sz="3613" dirty="0"/>
              <a:t>on the </a:t>
            </a:r>
            <a:r>
              <a:rPr lang="en-US" sz="3613" dirty="0" smtClean="0"/>
              <a:t>ballot</a:t>
            </a:r>
          </a:p>
          <a:p>
            <a:pPr lvl="0"/>
            <a:endParaRPr lang="en-US" sz="3613" dirty="0" smtClean="0"/>
          </a:p>
          <a:p>
            <a:pPr lvl="0"/>
            <a:r>
              <a:rPr lang="en-US" sz="3613" dirty="0" smtClean="0"/>
              <a:t>It gives </a:t>
            </a:r>
            <a:r>
              <a:rPr lang="en-US" sz="3613" dirty="0"/>
              <a:t>timely information to the public</a:t>
            </a:r>
            <a:r>
              <a:rPr lang="en-US" sz="3613" dirty="0" smtClean="0"/>
              <a:t> by requiring budget information and ordinances be </a:t>
            </a:r>
            <a:r>
              <a:rPr lang="en-US" sz="3613" b="1" dirty="0" smtClean="0">
                <a:solidFill>
                  <a:srgbClr val="FF0000"/>
                </a:solidFill>
              </a:rPr>
              <a:t>posted online</a:t>
            </a:r>
          </a:p>
          <a:p>
            <a:pPr lvl="0"/>
            <a:endParaRPr lang="en-US" dirty="0" smtClean="0"/>
          </a:p>
          <a:p>
            <a:pPr lvl="0"/>
            <a:endParaRPr lang="en-US" dirty="0" smtClean="0"/>
          </a:p>
          <a:p>
            <a:endParaRPr lang="en-US" dirty="0"/>
          </a:p>
        </p:txBody>
      </p:sp>
      <p:sp>
        <p:nvSpPr>
          <p:cNvPr id="3" name="Title 2"/>
          <p:cNvSpPr>
            <a:spLocks noGrp="1"/>
          </p:cNvSpPr>
          <p:nvPr>
            <p:ph type="title"/>
          </p:nvPr>
        </p:nvSpPr>
        <p:spPr/>
        <p:txBody>
          <a:bodyPr>
            <a:normAutofit/>
          </a:bodyPr>
          <a:lstStyle/>
          <a:p>
            <a:pPr algn="ctr"/>
            <a:r>
              <a:rPr lang="en-US" dirty="0" smtClean="0">
                <a:solidFill>
                  <a:srgbClr val="000000"/>
                </a:solidFill>
              </a:rPr>
              <a:t>What’s new in our Charter?</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1C0A0186-A9F8-C54D-8112-701A5829BC06}" type="slidenum">
              <a:rPr lang="en-US" smtClean="0"/>
              <a:pPr/>
              <a:t>24</a:t>
            </a:fld>
            <a:endParaRPr lang="en-US"/>
          </a:p>
        </p:txBody>
      </p:sp>
      <p:pic>
        <p:nvPicPr>
          <p:cNvPr id="6" name="Picture 5"/>
          <p:cNvPicPr>
            <a:picLocks noChangeAspect="1"/>
          </p:cNvPicPr>
          <p:nvPr/>
        </p:nvPicPr>
        <p:blipFill>
          <a:blip r:embed="rId2"/>
          <a:stretch>
            <a:fillRect/>
          </a:stretch>
        </p:blipFill>
        <p:spPr>
          <a:xfrm>
            <a:off x="6412355" y="5466035"/>
            <a:ext cx="2274445" cy="1307034"/>
          </a:xfrm>
          <a:prstGeom prst="rect">
            <a:avLst/>
          </a:prstGeom>
        </p:spPr>
      </p:pic>
    </p:spTree>
    <p:extLst>
      <p:ext uri="{BB962C8B-B14F-4D97-AF65-F5344CB8AC3E}">
        <p14:creationId xmlns:p14="http://schemas.microsoft.com/office/powerpoint/2010/main" val="42283472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669942" y="5255984"/>
            <a:ext cx="2343089" cy="1346481"/>
          </a:xfrm>
          <a:prstGeom prst="rect">
            <a:avLst/>
          </a:prstGeom>
        </p:spPr>
      </p:pic>
      <p:sp>
        <p:nvSpPr>
          <p:cNvPr id="2" name="Content Placeholder 1"/>
          <p:cNvSpPr>
            <a:spLocks noGrp="1"/>
          </p:cNvSpPr>
          <p:nvPr>
            <p:ph idx="1"/>
          </p:nvPr>
        </p:nvSpPr>
        <p:spPr>
          <a:xfrm>
            <a:off x="137289" y="1258612"/>
            <a:ext cx="8875743" cy="4748680"/>
          </a:xfrm>
        </p:spPr>
        <p:txBody>
          <a:bodyPr>
            <a:noAutofit/>
          </a:bodyPr>
          <a:lstStyle/>
          <a:p>
            <a:r>
              <a:rPr lang="en-US" sz="2800" dirty="0" smtClean="0"/>
              <a:t>It gives the Council the right to approve all </a:t>
            </a:r>
            <a:r>
              <a:rPr lang="en-US" sz="2800" b="1" dirty="0">
                <a:solidFill>
                  <a:srgbClr val="FF0000"/>
                </a:solidFill>
              </a:rPr>
              <a:t>mayoral appointments </a:t>
            </a:r>
            <a:r>
              <a:rPr lang="en-US" sz="2800" dirty="0"/>
              <a:t>(as opposed to current limited approvals of Selectmen</a:t>
            </a:r>
            <a:r>
              <a:rPr lang="en-US" sz="2800" dirty="0" smtClean="0"/>
              <a:t>)</a:t>
            </a:r>
          </a:p>
          <a:p>
            <a:endParaRPr lang="en-US" sz="1000" dirty="0" smtClean="0"/>
          </a:p>
          <a:p>
            <a:pPr lvl="0"/>
            <a:r>
              <a:rPr lang="en-US" sz="2800" dirty="0" smtClean="0"/>
              <a:t>It creates </a:t>
            </a:r>
            <a:r>
              <a:rPr lang="en-US" sz="2800" dirty="0"/>
              <a:t>a Citizen Participation Officer, to develop</a:t>
            </a:r>
            <a:r>
              <a:rPr lang="en-US" sz="2800" dirty="0" smtClean="0"/>
              <a:t> strategies </a:t>
            </a:r>
            <a:r>
              <a:rPr lang="en-US" sz="2800" dirty="0"/>
              <a:t>to </a:t>
            </a:r>
            <a:r>
              <a:rPr lang="en-US" sz="2800" b="1" dirty="0">
                <a:solidFill>
                  <a:srgbClr val="FF0000"/>
                </a:solidFill>
              </a:rPr>
              <a:t>maximize public </a:t>
            </a:r>
            <a:r>
              <a:rPr lang="en-US" sz="2800" b="1" dirty="0" smtClean="0">
                <a:solidFill>
                  <a:srgbClr val="FF0000"/>
                </a:solidFill>
              </a:rPr>
              <a:t>engagement</a:t>
            </a:r>
          </a:p>
          <a:p>
            <a:pPr lvl="0"/>
            <a:endParaRPr lang="en-US" sz="1500" dirty="0" smtClean="0"/>
          </a:p>
          <a:p>
            <a:pPr lvl="0"/>
            <a:r>
              <a:rPr lang="en-US" sz="2800" dirty="0" smtClean="0"/>
              <a:t>It establishes </a:t>
            </a:r>
            <a:r>
              <a:rPr lang="en-US" sz="2800" dirty="0"/>
              <a:t>a Strategic Initiative &amp; Finance Oversight Committee, </a:t>
            </a:r>
            <a:r>
              <a:rPr lang="en-US" sz="2800" dirty="0" smtClean="0"/>
              <a:t>a 9 member </a:t>
            </a:r>
            <a:r>
              <a:rPr lang="en-US" sz="2800" b="1" dirty="0">
                <a:solidFill>
                  <a:srgbClr val="FF0000"/>
                </a:solidFill>
              </a:rPr>
              <a:t>citizen watchdog group </a:t>
            </a:r>
            <a:r>
              <a:rPr lang="en-US" sz="2800" dirty="0"/>
              <a:t>providing input and oversight into </a:t>
            </a:r>
            <a:r>
              <a:rPr lang="en-US" sz="2800" dirty="0" smtClean="0"/>
              <a:t>our long-term </a:t>
            </a:r>
            <a:r>
              <a:rPr lang="en-US" sz="2800" dirty="0"/>
              <a:t>municipal </a:t>
            </a:r>
            <a:r>
              <a:rPr lang="en-US" sz="2800" dirty="0" smtClean="0"/>
              <a:t>finances</a:t>
            </a:r>
          </a:p>
          <a:p>
            <a:endParaRPr lang="en-US" sz="1000" dirty="0"/>
          </a:p>
        </p:txBody>
      </p:sp>
      <p:sp>
        <p:nvSpPr>
          <p:cNvPr id="3" name="Title 2"/>
          <p:cNvSpPr>
            <a:spLocks noGrp="1"/>
          </p:cNvSpPr>
          <p:nvPr>
            <p:ph type="title"/>
          </p:nvPr>
        </p:nvSpPr>
        <p:spPr/>
        <p:txBody>
          <a:bodyPr>
            <a:normAutofit/>
          </a:bodyPr>
          <a:lstStyle/>
          <a:p>
            <a:pPr algn="ctr"/>
            <a:r>
              <a:rPr lang="en-US" dirty="0" smtClean="0">
                <a:solidFill>
                  <a:srgbClr val="000000"/>
                </a:solidFill>
              </a:rPr>
              <a:t>What’s new in our Charter?</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1C0A0186-A9F8-C54D-8112-701A5829BC06}" type="slidenum">
              <a:rPr lang="en-US" smtClean="0"/>
              <a:pPr/>
              <a:t>25</a:t>
            </a:fld>
            <a:endParaRPr lang="en-US"/>
          </a:p>
        </p:txBody>
      </p:sp>
    </p:spTree>
    <p:extLst>
      <p:ext uri="{BB962C8B-B14F-4D97-AF65-F5344CB8AC3E}">
        <p14:creationId xmlns:p14="http://schemas.microsoft.com/office/powerpoint/2010/main" val="422834725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7289" y="1258612"/>
            <a:ext cx="8875743" cy="4748680"/>
          </a:xfrm>
        </p:spPr>
        <p:txBody>
          <a:bodyPr>
            <a:noAutofit/>
          </a:bodyPr>
          <a:lstStyle/>
          <a:p>
            <a:pPr lvl="0"/>
            <a:r>
              <a:rPr lang="en-US" sz="2800" dirty="0" smtClean="0"/>
              <a:t>Establishes a </a:t>
            </a:r>
            <a:r>
              <a:rPr lang="en-US" sz="2800" b="1" dirty="0" smtClean="0">
                <a:solidFill>
                  <a:srgbClr val="FF0000"/>
                </a:solidFill>
              </a:rPr>
              <a:t>Traffic Commission </a:t>
            </a:r>
            <a:r>
              <a:rPr lang="en-US" sz="2800" dirty="0" smtClean="0"/>
              <a:t>to address traffic congestion</a:t>
            </a:r>
          </a:p>
          <a:p>
            <a:pPr lvl="0">
              <a:buNone/>
            </a:pPr>
            <a:endParaRPr lang="en-US" sz="2800" dirty="0" smtClean="0"/>
          </a:p>
          <a:p>
            <a:pPr lvl="0"/>
            <a:r>
              <a:rPr lang="en-US" sz="2800" dirty="0" smtClean="0"/>
              <a:t>It requires that all council meetings </a:t>
            </a:r>
            <a:r>
              <a:rPr lang="en-US" sz="2800" b="1" dirty="0" smtClean="0">
                <a:solidFill>
                  <a:srgbClr val="FF0000"/>
                </a:solidFill>
              </a:rPr>
              <a:t>are broadcast live and recorded </a:t>
            </a:r>
            <a:r>
              <a:rPr lang="en-US" sz="2800" dirty="0" smtClean="0"/>
              <a:t>for future viewing by the public</a:t>
            </a:r>
          </a:p>
          <a:p>
            <a:endParaRPr lang="en-US" sz="2800" dirty="0" smtClean="0"/>
          </a:p>
          <a:p>
            <a:pPr lvl="0"/>
            <a:r>
              <a:rPr lang="en-US" sz="2800" dirty="0" smtClean="0"/>
              <a:t>Adopts </a:t>
            </a:r>
            <a:r>
              <a:rPr lang="en-US" sz="2800" b="1" dirty="0" smtClean="0">
                <a:solidFill>
                  <a:srgbClr val="FF0000"/>
                </a:solidFill>
              </a:rPr>
              <a:t>strictest state reporting </a:t>
            </a:r>
            <a:r>
              <a:rPr lang="en-US" sz="2800" dirty="0" smtClean="0"/>
              <a:t>and oversight of campaign activity.</a:t>
            </a:r>
          </a:p>
          <a:p>
            <a:endParaRPr lang="en-US" sz="1000" dirty="0"/>
          </a:p>
        </p:txBody>
      </p:sp>
      <p:sp>
        <p:nvSpPr>
          <p:cNvPr id="3" name="Title 2"/>
          <p:cNvSpPr>
            <a:spLocks noGrp="1"/>
          </p:cNvSpPr>
          <p:nvPr>
            <p:ph type="title"/>
          </p:nvPr>
        </p:nvSpPr>
        <p:spPr/>
        <p:txBody>
          <a:bodyPr>
            <a:normAutofit/>
          </a:bodyPr>
          <a:lstStyle/>
          <a:p>
            <a:pPr algn="ctr"/>
            <a:r>
              <a:rPr lang="en-US" dirty="0" smtClean="0">
                <a:solidFill>
                  <a:srgbClr val="000000"/>
                </a:solidFill>
              </a:rPr>
              <a:t>What’s new in our Charter?</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1C0A0186-A9F8-C54D-8112-701A5829BC06}" type="slidenum">
              <a:rPr lang="en-US" smtClean="0"/>
              <a:pPr/>
              <a:t>26</a:t>
            </a:fld>
            <a:endParaRPr lang="en-US"/>
          </a:p>
        </p:txBody>
      </p:sp>
      <p:pic>
        <p:nvPicPr>
          <p:cNvPr id="6" name="Picture 5"/>
          <p:cNvPicPr>
            <a:picLocks noChangeAspect="1"/>
          </p:cNvPicPr>
          <p:nvPr/>
        </p:nvPicPr>
        <p:blipFill>
          <a:blip r:embed="rId2"/>
          <a:stretch>
            <a:fillRect/>
          </a:stretch>
        </p:blipFill>
        <p:spPr>
          <a:xfrm>
            <a:off x="6566976" y="4563041"/>
            <a:ext cx="2119823" cy="2210028"/>
          </a:xfrm>
          <a:prstGeom prst="rect">
            <a:avLst/>
          </a:prstGeom>
        </p:spPr>
      </p:pic>
    </p:spTree>
    <p:extLst>
      <p:ext uri="{BB962C8B-B14F-4D97-AF65-F5344CB8AC3E}">
        <p14:creationId xmlns:p14="http://schemas.microsoft.com/office/powerpoint/2010/main" val="422834725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Town Meeting replaced with an </a:t>
            </a:r>
            <a:r>
              <a:rPr lang="en-US" b="1" dirty="0">
                <a:solidFill>
                  <a:srgbClr val="FF0000"/>
                </a:solidFill>
              </a:rPr>
              <a:t>11-member </a:t>
            </a:r>
            <a:r>
              <a:rPr lang="en-US" b="1" dirty="0" smtClean="0">
                <a:solidFill>
                  <a:srgbClr val="FF0000"/>
                </a:solidFill>
              </a:rPr>
              <a:t>Town Council</a:t>
            </a:r>
            <a:r>
              <a:rPr lang="en-US" dirty="0"/>
              <a:t>, with nine (9) members elected from  neighborhood districts and two elected “at large” from across town</a:t>
            </a:r>
          </a:p>
          <a:p>
            <a:r>
              <a:rPr lang="en-US" b="1" dirty="0">
                <a:solidFill>
                  <a:srgbClr val="FF0000"/>
                </a:solidFill>
              </a:rPr>
              <a:t>District Councilors </a:t>
            </a:r>
            <a:r>
              <a:rPr lang="en-US" dirty="0"/>
              <a:t>serve for 2 years, </a:t>
            </a:r>
            <a:r>
              <a:rPr lang="en-US" b="1" dirty="0">
                <a:solidFill>
                  <a:srgbClr val="FF0000"/>
                </a:solidFill>
              </a:rPr>
              <a:t>“at large” councilors</a:t>
            </a:r>
            <a:r>
              <a:rPr lang="en-US" dirty="0"/>
              <a:t> for 4 years</a:t>
            </a:r>
          </a:p>
          <a:p>
            <a:r>
              <a:rPr lang="en-US" b="1" dirty="0">
                <a:solidFill>
                  <a:srgbClr val="FF0000"/>
                </a:solidFill>
              </a:rPr>
              <a:t>A Powerful council </a:t>
            </a:r>
            <a:r>
              <a:rPr lang="en-US" dirty="0"/>
              <a:t>with ability to pass ordinances as well as to approve or reject Mayoral </a:t>
            </a:r>
            <a:r>
              <a:rPr lang="en-US" dirty="0" smtClean="0"/>
              <a:t>appointments</a:t>
            </a:r>
          </a:p>
          <a:p>
            <a:r>
              <a:rPr lang="en-US" dirty="0" smtClean="0"/>
              <a:t>Town Council </a:t>
            </a:r>
            <a:r>
              <a:rPr lang="en-US" b="1" dirty="0" smtClean="0">
                <a:solidFill>
                  <a:srgbClr val="FF0000"/>
                </a:solidFill>
              </a:rPr>
              <a:t>sets its own agenda </a:t>
            </a:r>
            <a:r>
              <a:rPr lang="en-US" dirty="0" smtClean="0"/>
              <a:t>and </a:t>
            </a:r>
            <a:r>
              <a:rPr lang="en-US" b="1" dirty="0" smtClean="0">
                <a:solidFill>
                  <a:srgbClr val="FF0000"/>
                </a:solidFill>
              </a:rPr>
              <a:t>meets regularly</a:t>
            </a:r>
            <a:r>
              <a:rPr lang="en-US" dirty="0" smtClean="0"/>
              <a:t>, at least monthly</a:t>
            </a:r>
            <a:endParaRPr lang="en-US" dirty="0"/>
          </a:p>
        </p:txBody>
      </p:sp>
      <p:sp>
        <p:nvSpPr>
          <p:cNvPr id="3" name="Title 2"/>
          <p:cNvSpPr>
            <a:spLocks noGrp="1"/>
          </p:cNvSpPr>
          <p:nvPr>
            <p:ph type="title"/>
          </p:nvPr>
        </p:nvSpPr>
        <p:spPr/>
        <p:txBody>
          <a:bodyPr/>
          <a:lstStyle/>
          <a:p>
            <a:r>
              <a:rPr lang="en-US" dirty="0" smtClean="0">
                <a:solidFill>
                  <a:srgbClr val="000000"/>
                </a:solidFill>
              </a:rPr>
              <a:t>Town Council: More details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1C0A0186-A9F8-C54D-8112-701A5829BC06}" type="slidenum">
              <a:rPr lang="en-US" smtClean="0"/>
              <a:pPr/>
              <a:t>27</a:t>
            </a:fld>
            <a:endParaRPr lang="en-US"/>
          </a:p>
        </p:txBody>
      </p:sp>
    </p:spTree>
    <p:extLst>
      <p:ext uri="{BB962C8B-B14F-4D97-AF65-F5344CB8AC3E}">
        <p14:creationId xmlns:p14="http://schemas.microsoft.com/office/powerpoint/2010/main" val="30060505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8782"/>
            <a:ext cx="8229600" cy="1143000"/>
          </a:xfrm>
        </p:spPr>
        <p:txBody>
          <a:bodyPr/>
          <a:lstStyle/>
          <a:p>
            <a:pPr algn="ctr"/>
            <a:r>
              <a:rPr lang="en-US" dirty="0" smtClean="0">
                <a:solidFill>
                  <a:schemeClr val="tx1"/>
                </a:solidFill>
              </a:rPr>
              <a:t>Nine Neighborhood Districts</a:t>
            </a:r>
            <a:endParaRPr lang="en-US" dirty="0">
              <a:solidFill>
                <a:schemeClr val="tx1"/>
              </a:solidFill>
            </a:endParaRPr>
          </a:p>
        </p:txBody>
      </p:sp>
      <p:sp>
        <p:nvSpPr>
          <p:cNvPr id="4" name="Slide Number Placeholder 3"/>
          <p:cNvSpPr>
            <a:spLocks noGrp="1"/>
          </p:cNvSpPr>
          <p:nvPr>
            <p:ph type="sldNum" sz="quarter" idx="12"/>
          </p:nvPr>
        </p:nvSpPr>
        <p:spPr/>
        <p:txBody>
          <a:bodyPr/>
          <a:lstStyle/>
          <a:p>
            <a:fld id="{1C0A0186-A9F8-C54D-8112-701A5829BC06}" type="slidenum">
              <a:rPr lang="en-US" smtClean="0"/>
              <a:pPr/>
              <a:t>28</a:t>
            </a:fld>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92410205"/>
              </p:ext>
            </p:extLst>
          </p:nvPr>
        </p:nvGraphicFramePr>
        <p:xfrm>
          <a:off x="2181495" y="1201782"/>
          <a:ext cx="4702629" cy="5024314"/>
        </p:xfrm>
        <a:graphic>
          <a:graphicData uri="http://schemas.openxmlformats.org/drawingml/2006/table">
            <a:tbl>
              <a:tblPr>
                <a:tableStyleId>{5C22544A-7EE6-4342-B048-85BDC9FD1C3A}</a:tableStyleId>
              </a:tblPr>
              <a:tblGrid>
                <a:gridCol w="1567543"/>
                <a:gridCol w="1567543"/>
                <a:gridCol w="1567543"/>
              </a:tblGrid>
              <a:tr h="187446">
                <a:tc>
                  <a:txBody>
                    <a:bodyPr/>
                    <a:lstStyle/>
                    <a:p>
                      <a:pPr algn="ctr" fontAlgn="b"/>
                      <a:r>
                        <a:rPr lang="en-US" sz="1400" u="sng" strike="noStrike" dirty="0">
                          <a:effectLst/>
                        </a:rPr>
                        <a:t>District</a:t>
                      </a:r>
                      <a:endParaRPr lang="en-US" sz="1400" b="1" i="0" u="sng" strike="noStrike" dirty="0">
                        <a:effectLst/>
                        <a:latin typeface="Arial"/>
                      </a:endParaRPr>
                    </a:p>
                  </a:txBody>
                  <a:tcPr marL="8381" marR="8381" marT="8381" marB="0" anchor="b">
                    <a:lnL w="38100" cap="flat" cmpd="sng" algn="ctr">
                      <a:solidFill>
                        <a:scrgbClr r="0" g="0" b="0"/>
                      </a:solidFill>
                      <a:prstDash val="sysDash"/>
                      <a:round/>
                      <a:headEnd type="none" w="med" len="med"/>
                      <a:tailEnd type="none" w="med" len="med"/>
                    </a:lnL>
                    <a:lnT w="38100" cap="flat" cmpd="sng" algn="ctr">
                      <a:solidFill>
                        <a:scrgbClr r="0" g="0" b="0"/>
                      </a:solidFill>
                      <a:prstDash val="sysDash"/>
                      <a:round/>
                      <a:headEnd type="none" w="med" len="med"/>
                      <a:tailEnd type="none" w="med" len="med"/>
                    </a:lnT>
                  </a:tcPr>
                </a:tc>
                <a:tc>
                  <a:txBody>
                    <a:bodyPr/>
                    <a:lstStyle/>
                    <a:p>
                      <a:pPr algn="ctr" fontAlgn="b"/>
                      <a:r>
                        <a:rPr lang="en-US" sz="1400" u="sng" strike="noStrike">
                          <a:effectLst/>
                        </a:rPr>
                        <a:t>Precinct</a:t>
                      </a:r>
                      <a:endParaRPr lang="en-US" sz="1400" b="1" i="0" u="sng" strike="noStrike">
                        <a:effectLst/>
                        <a:latin typeface="Arial"/>
                      </a:endParaRPr>
                    </a:p>
                  </a:txBody>
                  <a:tcPr marL="8381" marR="8381" marT="8381" marB="0" anchor="b">
                    <a:lnT w="38100" cap="flat" cmpd="sng" algn="ctr">
                      <a:solidFill>
                        <a:scrgbClr r="0" g="0" b="0"/>
                      </a:solidFill>
                      <a:prstDash val="sysDash"/>
                      <a:round/>
                      <a:headEnd type="none" w="med" len="med"/>
                      <a:tailEnd type="none" w="med" len="med"/>
                    </a:lnT>
                  </a:tcPr>
                </a:tc>
                <a:tc>
                  <a:txBody>
                    <a:bodyPr/>
                    <a:lstStyle/>
                    <a:p>
                      <a:pPr algn="ctr" fontAlgn="b"/>
                      <a:r>
                        <a:rPr lang="en-US" sz="1400" u="sng" strike="noStrike">
                          <a:effectLst/>
                        </a:rPr>
                        <a:t># of Residents</a:t>
                      </a:r>
                      <a:endParaRPr lang="en-US" sz="1400" b="1" i="0" u="sng" strike="noStrike">
                        <a:effectLst/>
                        <a:latin typeface="Arial"/>
                      </a:endParaRPr>
                    </a:p>
                  </a:txBody>
                  <a:tcPr marL="8381" marR="8381" marT="8381" marB="0" anchor="b">
                    <a:lnR w="38100" cap="flat" cmpd="sng" algn="ctr">
                      <a:solidFill>
                        <a:scrgbClr r="0" g="0" b="0"/>
                      </a:solidFill>
                      <a:prstDash val="sysDash"/>
                      <a:round/>
                      <a:headEnd type="none" w="med" len="med"/>
                      <a:tailEnd type="none" w="med" len="med"/>
                    </a:lnR>
                    <a:lnT w="38100" cap="flat" cmpd="sng" algn="ctr">
                      <a:solidFill>
                        <a:scrgbClr r="0" g="0" b="0"/>
                      </a:solidFill>
                      <a:prstDash val="sysDash"/>
                      <a:round/>
                      <a:headEnd type="none" w="med" len="med"/>
                      <a:tailEnd type="none" w="med" len="med"/>
                    </a:lnT>
                  </a:tcPr>
                </a:tc>
              </a:tr>
              <a:tr h="252767">
                <a:tc>
                  <a:txBody>
                    <a:bodyPr/>
                    <a:lstStyle/>
                    <a:p>
                      <a:pPr algn="r" fontAlgn="b"/>
                      <a:r>
                        <a:rPr lang="en-US" sz="1400" u="none" strike="noStrike" dirty="0">
                          <a:effectLst/>
                        </a:rPr>
                        <a:t>District 1</a:t>
                      </a:r>
                      <a:endParaRPr lang="en-US" sz="1400" b="0" i="0" u="none" strike="noStrike" dirty="0">
                        <a:effectLst/>
                        <a:latin typeface="Arial"/>
                      </a:endParaRPr>
                    </a:p>
                  </a:txBody>
                  <a:tcPr marL="8381" marR="8381" marT="8381" marB="0" anchor="b">
                    <a:lnL w="38100" cap="flat" cmpd="sng" algn="ctr">
                      <a:solidFill>
                        <a:scrgbClr r="0" g="0" b="0"/>
                      </a:solidFill>
                      <a:prstDash val="sysDash"/>
                      <a:round/>
                      <a:headEnd type="none" w="med" len="med"/>
                      <a:tailEnd type="none" w="med" len="med"/>
                    </a:lnL>
                  </a:tcPr>
                </a:tc>
                <a:tc>
                  <a:txBody>
                    <a:bodyPr/>
                    <a:lstStyle/>
                    <a:p>
                      <a:pPr algn="ctr" fontAlgn="b"/>
                      <a:r>
                        <a:rPr lang="en-US" sz="1400" u="none" strike="noStrike">
                          <a:effectLst/>
                        </a:rPr>
                        <a:t>1</a:t>
                      </a:r>
                      <a:endParaRPr lang="en-US" sz="1400" b="0" i="0" u="none" strike="noStrike">
                        <a:effectLst/>
                        <a:latin typeface="Arial"/>
                      </a:endParaRPr>
                    </a:p>
                  </a:txBody>
                  <a:tcPr marL="8381" marR="8381" marT="8381" marB="0" anchor="b"/>
                </a:tc>
                <a:tc>
                  <a:txBody>
                    <a:bodyPr/>
                    <a:lstStyle/>
                    <a:p>
                      <a:pPr algn="ctr" fontAlgn="b"/>
                      <a:r>
                        <a:rPr lang="en-US" sz="1400" u="none" strike="noStrike">
                          <a:effectLst/>
                        </a:rPr>
                        <a:t>3728</a:t>
                      </a:r>
                      <a:endParaRPr lang="en-US" sz="1400" b="0" i="0" u="none" strike="noStrike">
                        <a:effectLst/>
                        <a:latin typeface="Arial"/>
                      </a:endParaRPr>
                    </a:p>
                  </a:txBody>
                  <a:tcPr marL="8381" marR="8381" marT="8381" marB="0" anchor="b">
                    <a:lnR w="38100" cap="flat" cmpd="sng" algn="ctr">
                      <a:solidFill>
                        <a:scrgbClr r="0" g="0" b="0"/>
                      </a:solidFill>
                      <a:prstDash val="sysDash"/>
                      <a:round/>
                      <a:headEnd type="none" w="med" len="med"/>
                      <a:tailEnd type="none" w="med" len="med"/>
                    </a:lnR>
                  </a:tcPr>
                </a:tc>
              </a:tr>
              <a:tr h="252767">
                <a:tc>
                  <a:txBody>
                    <a:bodyPr/>
                    <a:lstStyle/>
                    <a:p>
                      <a:pPr algn="r" fontAlgn="b"/>
                      <a:endParaRPr lang="en-US" sz="1400" b="0" i="0" u="none" strike="noStrike" dirty="0">
                        <a:effectLst/>
                        <a:latin typeface="Arial"/>
                      </a:endParaRPr>
                    </a:p>
                  </a:txBody>
                  <a:tcPr marL="8381" marR="8381" marT="8381" marB="0" anchor="b">
                    <a:lnL w="38100" cap="flat" cmpd="sng" algn="ctr">
                      <a:solidFill>
                        <a:scrgbClr r="0" g="0" b="0"/>
                      </a:solidFill>
                      <a:prstDash val="sysDash"/>
                      <a:round/>
                      <a:headEnd type="none" w="med" len="med"/>
                      <a:tailEnd type="none" w="med" len="med"/>
                    </a:lnL>
                  </a:tcPr>
                </a:tc>
                <a:tc>
                  <a:txBody>
                    <a:bodyPr/>
                    <a:lstStyle/>
                    <a:p>
                      <a:pPr algn="ctr" fontAlgn="b"/>
                      <a:r>
                        <a:rPr lang="en-US" sz="1400" u="none" strike="noStrike">
                          <a:effectLst/>
                        </a:rPr>
                        <a:t>2</a:t>
                      </a:r>
                      <a:endParaRPr lang="en-US" sz="1400" b="0" i="0" u="none" strike="noStrike">
                        <a:effectLst/>
                        <a:latin typeface="Arial"/>
                      </a:endParaRPr>
                    </a:p>
                  </a:txBody>
                  <a:tcPr marL="8381" marR="8381" marT="8381" marB="0" anchor="b"/>
                </a:tc>
                <a:tc>
                  <a:txBody>
                    <a:bodyPr/>
                    <a:lstStyle/>
                    <a:p>
                      <a:pPr algn="ctr" fontAlgn="b"/>
                      <a:r>
                        <a:rPr lang="en-US" sz="1400" u="none" strike="noStrike">
                          <a:effectLst/>
                        </a:rPr>
                        <a:t>3833</a:t>
                      </a:r>
                      <a:endParaRPr lang="en-US" sz="1400" b="0" i="0" u="none" strike="noStrike">
                        <a:effectLst/>
                        <a:latin typeface="Arial"/>
                      </a:endParaRPr>
                    </a:p>
                  </a:txBody>
                  <a:tcPr marL="8381" marR="8381" marT="8381" marB="0" anchor="b">
                    <a:lnR w="38100" cap="flat" cmpd="sng" algn="ctr">
                      <a:solidFill>
                        <a:scrgbClr r="0" g="0" b="0"/>
                      </a:solidFill>
                      <a:prstDash val="sysDash"/>
                      <a:round/>
                      <a:headEnd type="none" w="med" len="med"/>
                      <a:tailEnd type="none" w="med" len="med"/>
                    </a:lnR>
                  </a:tcPr>
                </a:tc>
              </a:tr>
              <a:tr h="252767">
                <a:tc>
                  <a:txBody>
                    <a:bodyPr/>
                    <a:lstStyle/>
                    <a:p>
                      <a:pPr algn="r" fontAlgn="b"/>
                      <a:r>
                        <a:rPr lang="en-US" sz="1400" u="none" strike="noStrike">
                          <a:effectLst/>
                        </a:rPr>
                        <a:t>District 2</a:t>
                      </a:r>
                      <a:endParaRPr lang="en-US" sz="1400" b="0" i="0" u="none" strike="noStrike">
                        <a:effectLst/>
                        <a:latin typeface="Arial"/>
                      </a:endParaRPr>
                    </a:p>
                  </a:txBody>
                  <a:tcPr marL="8381" marR="8381" marT="8381" marB="0" anchor="b">
                    <a:lnL w="38100" cap="flat" cmpd="sng" algn="ctr">
                      <a:solidFill>
                        <a:scrgbClr r="0" g="0" b="0"/>
                      </a:solidFill>
                      <a:prstDash val="sysDash"/>
                      <a:round/>
                      <a:headEnd type="none" w="med" len="med"/>
                      <a:tailEnd type="none" w="med" len="med"/>
                    </a:lnL>
                  </a:tcPr>
                </a:tc>
                <a:tc>
                  <a:txBody>
                    <a:bodyPr/>
                    <a:lstStyle/>
                    <a:p>
                      <a:pPr algn="ctr" fontAlgn="b"/>
                      <a:r>
                        <a:rPr lang="en-US" sz="1400" u="none" strike="noStrike">
                          <a:effectLst/>
                        </a:rPr>
                        <a:t>3</a:t>
                      </a:r>
                      <a:endParaRPr lang="en-US" sz="1400" b="0" i="0" u="none" strike="noStrike">
                        <a:effectLst/>
                        <a:latin typeface="Arial"/>
                      </a:endParaRPr>
                    </a:p>
                  </a:txBody>
                  <a:tcPr marL="8381" marR="8381" marT="8381" marB="0" anchor="b"/>
                </a:tc>
                <a:tc>
                  <a:txBody>
                    <a:bodyPr/>
                    <a:lstStyle/>
                    <a:p>
                      <a:pPr algn="ctr" fontAlgn="b"/>
                      <a:r>
                        <a:rPr lang="en-US" sz="1400" u="none" strike="noStrike">
                          <a:effectLst/>
                        </a:rPr>
                        <a:t>3717</a:t>
                      </a:r>
                      <a:endParaRPr lang="en-US" sz="1400" b="0" i="0" u="none" strike="noStrike">
                        <a:effectLst/>
                        <a:latin typeface="Arial"/>
                      </a:endParaRPr>
                    </a:p>
                  </a:txBody>
                  <a:tcPr marL="8381" marR="8381" marT="8381" marB="0" anchor="b">
                    <a:lnR w="38100" cap="flat" cmpd="sng" algn="ctr">
                      <a:solidFill>
                        <a:scrgbClr r="0" g="0" b="0"/>
                      </a:solidFill>
                      <a:prstDash val="sysDash"/>
                      <a:round/>
                      <a:headEnd type="none" w="med" len="med"/>
                      <a:tailEnd type="none" w="med" len="med"/>
                    </a:lnR>
                  </a:tcPr>
                </a:tc>
              </a:tr>
              <a:tr h="252767">
                <a:tc>
                  <a:txBody>
                    <a:bodyPr/>
                    <a:lstStyle/>
                    <a:p>
                      <a:pPr algn="r" fontAlgn="b"/>
                      <a:endParaRPr lang="en-US" sz="1400" b="0" i="0" u="none" strike="noStrike" dirty="0">
                        <a:effectLst/>
                        <a:latin typeface="Arial"/>
                      </a:endParaRPr>
                    </a:p>
                  </a:txBody>
                  <a:tcPr marL="8381" marR="8381" marT="8381" marB="0" anchor="b">
                    <a:lnL w="38100" cap="flat" cmpd="sng" algn="ctr">
                      <a:solidFill>
                        <a:scrgbClr r="0" g="0" b="0"/>
                      </a:solidFill>
                      <a:prstDash val="sysDash"/>
                      <a:round/>
                      <a:headEnd type="none" w="med" len="med"/>
                      <a:tailEnd type="none" w="med" len="med"/>
                    </a:lnL>
                  </a:tcPr>
                </a:tc>
                <a:tc>
                  <a:txBody>
                    <a:bodyPr/>
                    <a:lstStyle/>
                    <a:p>
                      <a:pPr algn="ctr" fontAlgn="b"/>
                      <a:r>
                        <a:rPr lang="en-US" sz="1400" u="none" strike="noStrike">
                          <a:effectLst/>
                        </a:rPr>
                        <a:t>5</a:t>
                      </a:r>
                      <a:endParaRPr lang="en-US" sz="1400" b="0" i="0" u="none" strike="noStrike">
                        <a:effectLst/>
                        <a:latin typeface="Arial"/>
                      </a:endParaRPr>
                    </a:p>
                  </a:txBody>
                  <a:tcPr marL="8381" marR="8381" marT="8381" marB="0" anchor="b"/>
                </a:tc>
                <a:tc>
                  <a:txBody>
                    <a:bodyPr/>
                    <a:lstStyle/>
                    <a:p>
                      <a:pPr algn="ctr" fontAlgn="b"/>
                      <a:r>
                        <a:rPr lang="en-US" sz="1400" u="none" strike="noStrike">
                          <a:effectLst/>
                        </a:rPr>
                        <a:t>3611</a:t>
                      </a:r>
                      <a:endParaRPr lang="en-US" sz="1400" b="0" i="0" u="none" strike="noStrike">
                        <a:effectLst/>
                        <a:latin typeface="Arial"/>
                      </a:endParaRPr>
                    </a:p>
                  </a:txBody>
                  <a:tcPr marL="8381" marR="8381" marT="8381" marB="0" anchor="b">
                    <a:lnR w="38100" cap="flat" cmpd="sng" algn="ctr">
                      <a:solidFill>
                        <a:scrgbClr r="0" g="0" b="0"/>
                      </a:solidFill>
                      <a:prstDash val="sysDash"/>
                      <a:round/>
                      <a:headEnd type="none" w="med" len="med"/>
                      <a:tailEnd type="none" w="med" len="med"/>
                    </a:lnR>
                  </a:tcPr>
                </a:tc>
              </a:tr>
              <a:tr h="252767">
                <a:tc>
                  <a:txBody>
                    <a:bodyPr/>
                    <a:lstStyle/>
                    <a:p>
                      <a:pPr algn="r" fontAlgn="b"/>
                      <a:r>
                        <a:rPr lang="en-US" sz="1400" u="none" strike="noStrike" dirty="0">
                          <a:effectLst/>
                        </a:rPr>
                        <a:t>District 3</a:t>
                      </a:r>
                      <a:endParaRPr lang="en-US" sz="1400" b="0" i="0" u="none" strike="noStrike" dirty="0">
                        <a:effectLst/>
                        <a:latin typeface="Arial"/>
                      </a:endParaRPr>
                    </a:p>
                  </a:txBody>
                  <a:tcPr marL="8381" marR="8381" marT="8381" marB="0" anchor="b">
                    <a:lnL w="38100" cap="flat" cmpd="sng" algn="ctr">
                      <a:solidFill>
                        <a:scrgbClr r="0" g="0" b="0"/>
                      </a:solidFill>
                      <a:prstDash val="sysDash"/>
                      <a:round/>
                      <a:headEnd type="none" w="med" len="med"/>
                      <a:tailEnd type="none" w="med" len="med"/>
                    </a:lnL>
                  </a:tcPr>
                </a:tc>
                <a:tc>
                  <a:txBody>
                    <a:bodyPr/>
                    <a:lstStyle/>
                    <a:p>
                      <a:pPr algn="ctr" fontAlgn="b"/>
                      <a:r>
                        <a:rPr lang="en-US" sz="1400" u="none" strike="noStrike">
                          <a:effectLst/>
                        </a:rPr>
                        <a:t>4</a:t>
                      </a:r>
                      <a:endParaRPr lang="en-US" sz="1400" b="0" i="0" u="none" strike="noStrike">
                        <a:effectLst/>
                        <a:latin typeface="Arial"/>
                      </a:endParaRPr>
                    </a:p>
                  </a:txBody>
                  <a:tcPr marL="8381" marR="8381" marT="8381" marB="0" anchor="b"/>
                </a:tc>
                <a:tc>
                  <a:txBody>
                    <a:bodyPr/>
                    <a:lstStyle/>
                    <a:p>
                      <a:pPr algn="ctr" fontAlgn="b"/>
                      <a:r>
                        <a:rPr lang="en-US" sz="1400" u="none" strike="noStrike">
                          <a:effectLst/>
                        </a:rPr>
                        <a:t>3682</a:t>
                      </a:r>
                      <a:endParaRPr lang="en-US" sz="1400" b="0" i="0" u="none" strike="noStrike">
                        <a:effectLst/>
                        <a:latin typeface="Arial"/>
                      </a:endParaRPr>
                    </a:p>
                  </a:txBody>
                  <a:tcPr marL="8381" marR="8381" marT="8381" marB="0" anchor="b">
                    <a:lnR w="38100" cap="flat" cmpd="sng" algn="ctr">
                      <a:solidFill>
                        <a:scrgbClr r="0" g="0" b="0"/>
                      </a:solidFill>
                      <a:prstDash val="sysDash"/>
                      <a:round/>
                      <a:headEnd type="none" w="med" len="med"/>
                      <a:tailEnd type="none" w="med" len="med"/>
                    </a:lnR>
                  </a:tcPr>
                </a:tc>
              </a:tr>
              <a:tr h="252767">
                <a:tc>
                  <a:txBody>
                    <a:bodyPr/>
                    <a:lstStyle/>
                    <a:p>
                      <a:pPr algn="r" fontAlgn="b"/>
                      <a:endParaRPr lang="en-US" sz="1400" b="0" i="0" u="none" strike="noStrike" dirty="0">
                        <a:effectLst/>
                        <a:latin typeface="Arial"/>
                      </a:endParaRPr>
                    </a:p>
                  </a:txBody>
                  <a:tcPr marL="8381" marR="8381" marT="8381" marB="0" anchor="b">
                    <a:lnL w="38100" cap="flat" cmpd="sng" algn="ctr">
                      <a:solidFill>
                        <a:scrgbClr r="0" g="0" b="0"/>
                      </a:solidFill>
                      <a:prstDash val="sysDash"/>
                      <a:round/>
                      <a:headEnd type="none" w="med" len="med"/>
                      <a:tailEnd type="none" w="med" len="med"/>
                    </a:lnL>
                  </a:tcPr>
                </a:tc>
                <a:tc>
                  <a:txBody>
                    <a:bodyPr/>
                    <a:lstStyle/>
                    <a:p>
                      <a:pPr algn="ctr" fontAlgn="b"/>
                      <a:r>
                        <a:rPr lang="en-US" sz="1400" u="none" strike="noStrike" dirty="0">
                          <a:effectLst/>
                        </a:rPr>
                        <a:t>7</a:t>
                      </a:r>
                      <a:endParaRPr lang="en-US" sz="1400" b="0" i="0" u="none" strike="noStrike" dirty="0">
                        <a:effectLst/>
                        <a:latin typeface="Arial"/>
                      </a:endParaRPr>
                    </a:p>
                  </a:txBody>
                  <a:tcPr marL="8381" marR="8381" marT="8381" marB="0" anchor="b"/>
                </a:tc>
                <a:tc>
                  <a:txBody>
                    <a:bodyPr/>
                    <a:lstStyle/>
                    <a:p>
                      <a:pPr algn="ctr" fontAlgn="b"/>
                      <a:r>
                        <a:rPr lang="en-US" sz="1400" u="none" strike="noStrike">
                          <a:effectLst/>
                        </a:rPr>
                        <a:t>3877</a:t>
                      </a:r>
                      <a:endParaRPr lang="en-US" sz="1400" b="0" i="0" u="none" strike="noStrike">
                        <a:effectLst/>
                        <a:latin typeface="Arial"/>
                      </a:endParaRPr>
                    </a:p>
                  </a:txBody>
                  <a:tcPr marL="8381" marR="8381" marT="8381" marB="0" anchor="b">
                    <a:lnR w="38100" cap="flat" cmpd="sng" algn="ctr">
                      <a:solidFill>
                        <a:scrgbClr r="0" g="0" b="0"/>
                      </a:solidFill>
                      <a:prstDash val="sysDash"/>
                      <a:round/>
                      <a:headEnd type="none" w="med" len="med"/>
                      <a:tailEnd type="none" w="med" len="med"/>
                    </a:lnR>
                  </a:tcPr>
                </a:tc>
              </a:tr>
              <a:tr h="252767">
                <a:tc>
                  <a:txBody>
                    <a:bodyPr/>
                    <a:lstStyle/>
                    <a:p>
                      <a:pPr algn="r" fontAlgn="b"/>
                      <a:r>
                        <a:rPr lang="en-US" sz="1400" u="none" strike="noStrike" dirty="0">
                          <a:effectLst/>
                        </a:rPr>
                        <a:t>District 4</a:t>
                      </a:r>
                      <a:endParaRPr lang="en-US" sz="1400" b="0" i="0" u="none" strike="noStrike" dirty="0">
                        <a:effectLst/>
                        <a:latin typeface="Arial"/>
                      </a:endParaRPr>
                    </a:p>
                  </a:txBody>
                  <a:tcPr marL="8381" marR="8381" marT="8381" marB="0" anchor="b">
                    <a:lnL w="38100" cap="flat" cmpd="sng" algn="ctr">
                      <a:solidFill>
                        <a:scrgbClr r="0" g="0" b="0"/>
                      </a:solidFill>
                      <a:prstDash val="sysDash"/>
                      <a:round/>
                      <a:headEnd type="none" w="med" len="med"/>
                      <a:tailEnd type="none" w="med" len="med"/>
                    </a:lnL>
                  </a:tcPr>
                </a:tc>
                <a:tc>
                  <a:txBody>
                    <a:bodyPr/>
                    <a:lstStyle/>
                    <a:p>
                      <a:pPr algn="ctr" fontAlgn="b"/>
                      <a:r>
                        <a:rPr lang="en-US" sz="1400" u="none" strike="noStrike" dirty="0">
                          <a:effectLst/>
                        </a:rPr>
                        <a:t>6</a:t>
                      </a:r>
                      <a:endParaRPr lang="en-US" sz="1400" b="0" i="0" u="none" strike="noStrike" dirty="0">
                        <a:effectLst/>
                        <a:latin typeface="Arial"/>
                      </a:endParaRPr>
                    </a:p>
                  </a:txBody>
                  <a:tcPr marL="8381" marR="8381" marT="8381" marB="0" anchor="b"/>
                </a:tc>
                <a:tc>
                  <a:txBody>
                    <a:bodyPr/>
                    <a:lstStyle/>
                    <a:p>
                      <a:pPr algn="ctr" fontAlgn="b"/>
                      <a:r>
                        <a:rPr lang="en-US" sz="1400" u="none" strike="noStrike" dirty="0">
                          <a:effectLst/>
                        </a:rPr>
                        <a:t>3687</a:t>
                      </a:r>
                      <a:endParaRPr lang="en-US" sz="1400" b="0" i="0" u="none" strike="noStrike" dirty="0">
                        <a:effectLst/>
                        <a:latin typeface="Arial"/>
                      </a:endParaRPr>
                    </a:p>
                  </a:txBody>
                  <a:tcPr marL="8381" marR="8381" marT="8381" marB="0" anchor="b">
                    <a:lnR w="38100" cap="flat" cmpd="sng" algn="ctr">
                      <a:solidFill>
                        <a:scrgbClr r="0" g="0" b="0"/>
                      </a:solidFill>
                      <a:prstDash val="sysDash"/>
                      <a:round/>
                      <a:headEnd type="none" w="med" len="med"/>
                      <a:tailEnd type="none" w="med" len="med"/>
                    </a:lnR>
                  </a:tcPr>
                </a:tc>
              </a:tr>
              <a:tr h="252767">
                <a:tc>
                  <a:txBody>
                    <a:bodyPr/>
                    <a:lstStyle/>
                    <a:p>
                      <a:pPr algn="r" fontAlgn="b"/>
                      <a:endParaRPr lang="en-US" sz="1400" b="0" i="0" u="none" strike="noStrike" dirty="0">
                        <a:effectLst/>
                        <a:latin typeface="Arial"/>
                      </a:endParaRPr>
                    </a:p>
                  </a:txBody>
                  <a:tcPr marL="8381" marR="8381" marT="8381" marB="0" anchor="b">
                    <a:lnL w="38100" cap="flat" cmpd="sng" algn="ctr">
                      <a:solidFill>
                        <a:scrgbClr r="0" g="0" b="0"/>
                      </a:solidFill>
                      <a:prstDash val="sysDash"/>
                      <a:round/>
                      <a:headEnd type="none" w="med" len="med"/>
                      <a:tailEnd type="none" w="med" len="med"/>
                    </a:lnL>
                  </a:tcPr>
                </a:tc>
                <a:tc>
                  <a:txBody>
                    <a:bodyPr/>
                    <a:lstStyle/>
                    <a:p>
                      <a:pPr algn="ctr" fontAlgn="b"/>
                      <a:r>
                        <a:rPr lang="en-US" sz="1400" u="none" strike="noStrike" dirty="0">
                          <a:effectLst/>
                        </a:rPr>
                        <a:t>9</a:t>
                      </a:r>
                      <a:endParaRPr lang="en-US" sz="1400" b="0" i="0" u="none" strike="noStrike" dirty="0">
                        <a:effectLst/>
                        <a:latin typeface="Arial"/>
                      </a:endParaRPr>
                    </a:p>
                  </a:txBody>
                  <a:tcPr marL="8381" marR="8381" marT="8381" marB="0" anchor="b"/>
                </a:tc>
                <a:tc>
                  <a:txBody>
                    <a:bodyPr/>
                    <a:lstStyle/>
                    <a:p>
                      <a:pPr algn="ctr" fontAlgn="b"/>
                      <a:r>
                        <a:rPr lang="en-US" sz="1400" u="none" strike="noStrike">
                          <a:effectLst/>
                        </a:rPr>
                        <a:t>3704</a:t>
                      </a:r>
                      <a:endParaRPr lang="en-US" sz="1400" b="0" i="0" u="none" strike="noStrike">
                        <a:effectLst/>
                        <a:latin typeface="Arial"/>
                      </a:endParaRPr>
                    </a:p>
                  </a:txBody>
                  <a:tcPr marL="8381" marR="8381" marT="8381" marB="0" anchor="b">
                    <a:lnR w="38100" cap="flat" cmpd="sng" algn="ctr">
                      <a:solidFill>
                        <a:scrgbClr r="0" g="0" b="0"/>
                      </a:solidFill>
                      <a:prstDash val="sysDash"/>
                      <a:round/>
                      <a:headEnd type="none" w="med" len="med"/>
                      <a:tailEnd type="none" w="med" len="med"/>
                    </a:lnR>
                  </a:tcPr>
                </a:tc>
              </a:tr>
              <a:tr h="252767">
                <a:tc>
                  <a:txBody>
                    <a:bodyPr/>
                    <a:lstStyle/>
                    <a:p>
                      <a:pPr algn="r" fontAlgn="b"/>
                      <a:r>
                        <a:rPr lang="en-US" sz="1400" u="none" strike="noStrike" dirty="0">
                          <a:effectLst/>
                        </a:rPr>
                        <a:t>District 5</a:t>
                      </a:r>
                      <a:endParaRPr lang="en-US" sz="1400" b="0" i="0" u="none" strike="noStrike" dirty="0">
                        <a:effectLst/>
                        <a:latin typeface="Arial"/>
                      </a:endParaRPr>
                    </a:p>
                  </a:txBody>
                  <a:tcPr marL="8381" marR="8381" marT="8381" marB="0" anchor="b">
                    <a:lnL w="38100" cap="flat" cmpd="sng" algn="ctr">
                      <a:solidFill>
                        <a:scrgbClr r="0" g="0" b="0"/>
                      </a:solidFill>
                      <a:prstDash val="sysDash"/>
                      <a:round/>
                      <a:headEnd type="none" w="med" len="med"/>
                      <a:tailEnd type="none" w="med" len="med"/>
                    </a:lnL>
                  </a:tcPr>
                </a:tc>
                <a:tc>
                  <a:txBody>
                    <a:bodyPr/>
                    <a:lstStyle/>
                    <a:p>
                      <a:pPr algn="ctr" fontAlgn="b"/>
                      <a:r>
                        <a:rPr lang="en-US" sz="1400" u="none" strike="noStrike">
                          <a:effectLst/>
                        </a:rPr>
                        <a:t>8</a:t>
                      </a:r>
                      <a:endParaRPr lang="en-US" sz="1400" b="0" i="0" u="none" strike="noStrike">
                        <a:effectLst/>
                        <a:latin typeface="Arial"/>
                      </a:endParaRPr>
                    </a:p>
                  </a:txBody>
                  <a:tcPr marL="8381" marR="8381" marT="8381" marB="0" anchor="b"/>
                </a:tc>
                <a:tc>
                  <a:txBody>
                    <a:bodyPr/>
                    <a:lstStyle/>
                    <a:p>
                      <a:pPr algn="ctr" fontAlgn="b"/>
                      <a:r>
                        <a:rPr lang="en-US" sz="1400" u="none" strike="noStrike">
                          <a:effectLst/>
                        </a:rPr>
                        <a:t>3829</a:t>
                      </a:r>
                      <a:endParaRPr lang="en-US" sz="1400" b="0" i="0" u="none" strike="noStrike">
                        <a:effectLst/>
                        <a:latin typeface="Arial"/>
                      </a:endParaRPr>
                    </a:p>
                  </a:txBody>
                  <a:tcPr marL="8381" marR="8381" marT="8381" marB="0" anchor="b">
                    <a:lnR w="38100" cap="flat" cmpd="sng" algn="ctr">
                      <a:solidFill>
                        <a:scrgbClr r="0" g="0" b="0"/>
                      </a:solidFill>
                      <a:prstDash val="sysDash"/>
                      <a:round/>
                      <a:headEnd type="none" w="med" len="med"/>
                      <a:tailEnd type="none" w="med" len="med"/>
                    </a:lnR>
                  </a:tcPr>
                </a:tc>
              </a:tr>
              <a:tr h="252767">
                <a:tc>
                  <a:txBody>
                    <a:bodyPr/>
                    <a:lstStyle/>
                    <a:p>
                      <a:pPr algn="r" fontAlgn="b"/>
                      <a:endParaRPr lang="en-US" sz="1400" b="0" i="0" u="none" strike="noStrike" dirty="0">
                        <a:effectLst/>
                        <a:latin typeface="Arial"/>
                      </a:endParaRPr>
                    </a:p>
                  </a:txBody>
                  <a:tcPr marL="8381" marR="8381" marT="8381" marB="0" anchor="b">
                    <a:lnL w="38100" cap="flat" cmpd="sng" algn="ctr">
                      <a:solidFill>
                        <a:scrgbClr r="0" g="0" b="0"/>
                      </a:solidFill>
                      <a:prstDash val="sysDash"/>
                      <a:round/>
                      <a:headEnd type="none" w="med" len="med"/>
                      <a:tailEnd type="none" w="med" len="med"/>
                    </a:lnL>
                  </a:tcPr>
                </a:tc>
                <a:tc>
                  <a:txBody>
                    <a:bodyPr/>
                    <a:lstStyle/>
                    <a:p>
                      <a:pPr algn="ctr" fontAlgn="b"/>
                      <a:r>
                        <a:rPr lang="en-US" sz="1400" u="none" strike="noStrike">
                          <a:effectLst/>
                        </a:rPr>
                        <a:t>12</a:t>
                      </a:r>
                      <a:endParaRPr lang="en-US" sz="1400" b="0" i="0" u="none" strike="noStrike">
                        <a:effectLst/>
                        <a:latin typeface="Arial"/>
                      </a:endParaRPr>
                    </a:p>
                  </a:txBody>
                  <a:tcPr marL="8381" marR="8381" marT="8381" marB="0" anchor="b"/>
                </a:tc>
                <a:tc>
                  <a:txBody>
                    <a:bodyPr/>
                    <a:lstStyle/>
                    <a:p>
                      <a:pPr algn="ctr" fontAlgn="b"/>
                      <a:r>
                        <a:rPr lang="en-US" sz="1400" u="none" strike="noStrike">
                          <a:effectLst/>
                        </a:rPr>
                        <a:t>3934</a:t>
                      </a:r>
                      <a:endParaRPr lang="en-US" sz="1400" b="0" i="0" u="none" strike="noStrike">
                        <a:effectLst/>
                        <a:latin typeface="Arial"/>
                      </a:endParaRPr>
                    </a:p>
                  </a:txBody>
                  <a:tcPr marL="8381" marR="8381" marT="8381" marB="0" anchor="b">
                    <a:lnR w="38100" cap="flat" cmpd="sng" algn="ctr">
                      <a:solidFill>
                        <a:scrgbClr r="0" g="0" b="0"/>
                      </a:solidFill>
                      <a:prstDash val="sysDash"/>
                      <a:round/>
                      <a:headEnd type="none" w="med" len="med"/>
                      <a:tailEnd type="none" w="med" len="med"/>
                    </a:lnR>
                  </a:tcPr>
                </a:tc>
              </a:tr>
              <a:tr h="252767">
                <a:tc>
                  <a:txBody>
                    <a:bodyPr/>
                    <a:lstStyle/>
                    <a:p>
                      <a:pPr algn="r" fontAlgn="b"/>
                      <a:r>
                        <a:rPr lang="en-US" sz="1400" u="none" strike="noStrike" dirty="0">
                          <a:effectLst/>
                        </a:rPr>
                        <a:t>District 6</a:t>
                      </a:r>
                      <a:endParaRPr lang="en-US" sz="1400" b="0" i="0" u="none" strike="noStrike" dirty="0">
                        <a:effectLst/>
                        <a:latin typeface="Arial"/>
                      </a:endParaRPr>
                    </a:p>
                  </a:txBody>
                  <a:tcPr marL="8381" marR="8381" marT="8381" marB="0" anchor="b">
                    <a:lnL w="38100" cap="flat" cmpd="sng" algn="ctr">
                      <a:solidFill>
                        <a:scrgbClr r="0" g="0" b="0"/>
                      </a:solidFill>
                      <a:prstDash val="sysDash"/>
                      <a:round/>
                      <a:headEnd type="none" w="med" len="med"/>
                      <a:tailEnd type="none" w="med" len="med"/>
                    </a:lnL>
                  </a:tcPr>
                </a:tc>
                <a:tc>
                  <a:txBody>
                    <a:bodyPr/>
                    <a:lstStyle/>
                    <a:p>
                      <a:pPr algn="ctr" fontAlgn="b"/>
                      <a:r>
                        <a:rPr lang="en-US" sz="1400" u="none" strike="noStrike">
                          <a:effectLst/>
                        </a:rPr>
                        <a:t>10</a:t>
                      </a:r>
                      <a:endParaRPr lang="en-US" sz="1400" b="0" i="0" u="none" strike="noStrike">
                        <a:effectLst/>
                        <a:latin typeface="Arial"/>
                      </a:endParaRPr>
                    </a:p>
                  </a:txBody>
                  <a:tcPr marL="8381" marR="8381" marT="8381" marB="0" anchor="b"/>
                </a:tc>
                <a:tc>
                  <a:txBody>
                    <a:bodyPr/>
                    <a:lstStyle/>
                    <a:p>
                      <a:pPr algn="ctr" fontAlgn="b"/>
                      <a:r>
                        <a:rPr lang="en-US" sz="1400" u="none" strike="noStrike">
                          <a:effectLst/>
                        </a:rPr>
                        <a:t>3933</a:t>
                      </a:r>
                      <a:endParaRPr lang="en-US" sz="1400" b="0" i="0" u="none" strike="noStrike">
                        <a:effectLst/>
                        <a:latin typeface="Arial"/>
                      </a:endParaRPr>
                    </a:p>
                  </a:txBody>
                  <a:tcPr marL="8381" marR="8381" marT="8381" marB="0" anchor="b">
                    <a:lnR w="38100" cap="flat" cmpd="sng" algn="ctr">
                      <a:solidFill>
                        <a:scrgbClr r="0" g="0" b="0"/>
                      </a:solidFill>
                      <a:prstDash val="sysDash"/>
                      <a:round/>
                      <a:headEnd type="none" w="med" len="med"/>
                      <a:tailEnd type="none" w="med" len="med"/>
                    </a:lnR>
                  </a:tcPr>
                </a:tc>
              </a:tr>
              <a:tr h="252767">
                <a:tc>
                  <a:txBody>
                    <a:bodyPr/>
                    <a:lstStyle/>
                    <a:p>
                      <a:pPr algn="r" fontAlgn="b"/>
                      <a:endParaRPr lang="en-US" sz="1400" b="0" i="0" u="none" strike="noStrike" dirty="0">
                        <a:effectLst/>
                        <a:latin typeface="Arial"/>
                      </a:endParaRPr>
                    </a:p>
                  </a:txBody>
                  <a:tcPr marL="8381" marR="8381" marT="8381" marB="0" anchor="b">
                    <a:lnL w="38100" cap="flat" cmpd="sng" algn="ctr">
                      <a:solidFill>
                        <a:scrgbClr r="0" g="0" b="0"/>
                      </a:solidFill>
                      <a:prstDash val="sysDash"/>
                      <a:round/>
                      <a:headEnd type="none" w="med" len="med"/>
                      <a:tailEnd type="none" w="med" len="med"/>
                    </a:lnL>
                  </a:tcPr>
                </a:tc>
                <a:tc>
                  <a:txBody>
                    <a:bodyPr/>
                    <a:lstStyle/>
                    <a:p>
                      <a:pPr algn="ctr" fontAlgn="b"/>
                      <a:r>
                        <a:rPr lang="en-US" sz="1400" u="none" strike="noStrike">
                          <a:effectLst/>
                        </a:rPr>
                        <a:t>11</a:t>
                      </a:r>
                      <a:endParaRPr lang="en-US" sz="1400" b="0" i="0" u="none" strike="noStrike">
                        <a:effectLst/>
                        <a:latin typeface="Arial"/>
                      </a:endParaRPr>
                    </a:p>
                  </a:txBody>
                  <a:tcPr marL="8381" marR="8381" marT="8381" marB="0" anchor="b"/>
                </a:tc>
                <a:tc>
                  <a:txBody>
                    <a:bodyPr/>
                    <a:lstStyle/>
                    <a:p>
                      <a:pPr algn="ctr" fontAlgn="b"/>
                      <a:r>
                        <a:rPr lang="en-US" sz="1400" u="none" strike="noStrike">
                          <a:effectLst/>
                        </a:rPr>
                        <a:t>3876</a:t>
                      </a:r>
                      <a:endParaRPr lang="en-US" sz="1400" b="0" i="0" u="none" strike="noStrike">
                        <a:effectLst/>
                        <a:latin typeface="Arial"/>
                      </a:endParaRPr>
                    </a:p>
                  </a:txBody>
                  <a:tcPr marL="8381" marR="8381" marT="8381" marB="0" anchor="b">
                    <a:lnR w="38100" cap="flat" cmpd="sng" algn="ctr">
                      <a:solidFill>
                        <a:scrgbClr r="0" g="0" b="0"/>
                      </a:solidFill>
                      <a:prstDash val="sysDash"/>
                      <a:round/>
                      <a:headEnd type="none" w="med" len="med"/>
                      <a:tailEnd type="none" w="med" len="med"/>
                    </a:lnR>
                  </a:tcPr>
                </a:tc>
              </a:tr>
              <a:tr h="252767">
                <a:tc>
                  <a:txBody>
                    <a:bodyPr/>
                    <a:lstStyle/>
                    <a:p>
                      <a:pPr algn="r" fontAlgn="b"/>
                      <a:r>
                        <a:rPr lang="en-US" sz="1400" u="none" strike="noStrike" dirty="0">
                          <a:effectLst/>
                        </a:rPr>
                        <a:t>District 7</a:t>
                      </a:r>
                      <a:endParaRPr lang="en-US" sz="1400" b="0" i="0" u="none" strike="noStrike" dirty="0">
                        <a:effectLst/>
                        <a:latin typeface="Arial"/>
                      </a:endParaRPr>
                    </a:p>
                  </a:txBody>
                  <a:tcPr marL="8381" marR="8381" marT="8381" marB="0" anchor="b">
                    <a:lnL w="38100" cap="flat" cmpd="sng" algn="ctr">
                      <a:solidFill>
                        <a:scrgbClr r="0" g="0" b="0"/>
                      </a:solidFill>
                      <a:prstDash val="sysDash"/>
                      <a:round/>
                      <a:headEnd type="none" w="med" len="med"/>
                      <a:tailEnd type="none" w="med" len="med"/>
                    </a:lnL>
                  </a:tcPr>
                </a:tc>
                <a:tc>
                  <a:txBody>
                    <a:bodyPr/>
                    <a:lstStyle/>
                    <a:p>
                      <a:pPr algn="ctr" fontAlgn="b"/>
                      <a:r>
                        <a:rPr lang="en-US" sz="1400" u="none" strike="noStrike">
                          <a:effectLst/>
                        </a:rPr>
                        <a:t>13</a:t>
                      </a:r>
                      <a:endParaRPr lang="en-US" sz="1400" b="0" i="0" u="none" strike="noStrike">
                        <a:effectLst/>
                        <a:latin typeface="Arial"/>
                      </a:endParaRPr>
                    </a:p>
                  </a:txBody>
                  <a:tcPr marL="8381" marR="8381" marT="8381" marB="0" anchor="b"/>
                </a:tc>
                <a:tc>
                  <a:txBody>
                    <a:bodyPr/>
                    <a:lstStyle/>
                    <a:p>
                      <a:pPr algn="ctr" fontAlgn="b"/>
                      <a:r>
                        <a:rPr lang="en-US" sz="1400" u="none" strike="noStrike">
                          <a:effectLst/>
                        </a:rPr>
                        <a:t>3815</a:t>
                      </a:r>
                      <a:endParaRPr lang="en-US" sz="1400" b="0" i="0" u="none" strike="noStrike">
                        <a:effectLst/>
                        <a:latin typeface="Arial"/>
                      </a:endParaRPr>
                    </a:p>
                  </a:txBody>
                  <a:tcPr marL="8381" marR="8381" marT="8381" marB="0" anchor="b">
                    <a:lnR w="38100" cap="flat" cmpd="sng" algn="ctr">
                      <a:solidFill>
                        <a:scrgbClr r="0" g="0" b="0"/>
                      </a:solidFill>
                      <a:prstDash val="sysDash"/>
                      <a:round/>
                      <a:headEnd type="none" w="med" len="med"/>
                      <a:tailEnd type="none" w="med" len="med"/>
                    </a:lnR>
                  </a:tcPr>
                </a:tc>
              </a:tr>
              <a:tr h="252767">
                <a:tc>
                  <a:txBody>
                    <a:bodyPr/>
                    <a:lstStyle/>
                    <a:p>
                      <a:pPr algn="r" fontAlgn="b"/>
                      <a:endParaRPr lang="en-US" sz="1400" b="0" i="0" u="none" strike="noStrike" dirty="0">
                        <a:effectLst/>
                        <a:latin typeface="Arial"/>
                      </a:endParaRPr>
                    </a:p>
                  </a:txBody>
                  <a:tcPr marL="8381" marR="8381" marT="8381" marB="0" anchor="b">
                    <a:lnL w="38100" cap="flat" cmpd="sng" algn="ctr">
                      <a:solidFill>
                        <a:scrgbClr r="0" g="0" b="0"/>
                      </a:solidFill>
                      <a:prstDash val="sysDash"/>
                      <a:round/>
                      <a:headEnd type="none" w="med" len="med"/>
                      <a:tailEnd type="none" w="med" len="med"/>
                    </a:lnL>
                  </a:tcPr>
                </a:tc>
                <a:tc>
                  <a:txBody>
                    <a:bodyPr/>
                    <a:lstStyle/>
                    <a:p>
                      <a:pPr algn="ctr" fontAlgn="b"/>
                      <a:r>
                        <a:rPr lang="en-US" sz="1400" u="none" strike="noStrike">
                          <a:effectLst/>
                        </a:rPr>
                        <a:t>14</a:t>
                      </a:r>
                      <a:endParaRPr lang="en-US" sz="1400" b="0" i="0" u="none" strike="noStrike">
                        <a:effectLst/>
                        <a:latin typeface="Arial"/>
                      </a:endParaRPr>
                    </a:p>
                  </a:txBody>
                  <a:tcPr marL="8381" marR="8381" marT="8381" marB="0" anchor="b"/>
                </a:tc>
                <a:tc>
                  <a:txBody>
                    <a:bodyPr/>
                    <a:lstStyle/>
                    <a:p>
                      <a:pPr algn="ctr" fontAlgn="b"/>
                      <a:r>
                        <a:rPr lang="en-US" sz="1400" u="none" strike="noStrike">
                          <a:effectLst/>
                        </a:rPr>
                        <a:t>3906</a:t>
                      </a:r>
                      <a:endParaRPr lang="en-US" sz="1400" b="0" i="0" u="none" strike="noStrike">
                        <a:effectLst/>
                        <a:latin typeface="Arial"/>
                      </a:endParaRPr>
                    </a:p>
                  </a:txBody>
                  <a:tcPr marL="8381" marR="8381" marT="8381" marB="0" anchor="b">
                    <a:lnR w="38100" cap="flat" cmpd="sng" algn="ctr">
                      <a:solidFill>
                        <a:scrgbClr r="0" g="0" b="0"/>
                      </a:solidFill>
                      <a:prstDash val="sysDash"/>
                      <a:round/>
                      <a:headEnd type="none" w="med" len="med"/>
                      <a:tailEnd type="none" w="med" len="med"/>
                    </a:lnR>
                  </a:tcPr>
                </a:tc>
              </a:tr>
              <a:tr h="252767">
                <a:tc>
                  <a:txBody>
                    <a:bodyPr/>
                    <a:lstStyle/>
                    <a:p>
                      <a:pPr algn="r" fontAlgn="b"/>
                      <a:r>
                        <a:rPr lang="en-US" sz="1400" u="none" strike="noStrike" dirty="0">
                          <a:effectLst/>
                        </a:rPr>
                        <a:t>District 8</a:t>
                      </a:r>
                      <a:endParaRPr lang="en-US" sz="1400" b="0" i="0" u="none" strike="noStrike" dirty="0">
                        <a:effectLst/>
                        <a:latin typeface="Arial"/>
                      </a:endParaRPr>
                    </a:p>
                  </a:txBody>
                  <a:tcPr marL="8381" marR="8381" marT="8381" marB="0" anchor="b">
                    <a:lnL w="38100" cap="flat" cmpd="sng" algn="ctr">
                      <a:solidFill>
                        <a:scrgbClr r="0" g="0" b="0"/>
                      </a:solidFill>
                      <a:prstDash val="sysDash"/>
                      <a:round/>
                      <a:headEnd type="none" w="med" len="med"/>
                      <a:tailEnd type="none" w="med" len="med"/>
                    </a:lnL>
                  </a:tcPr>
                </a:tc>
                <a:tc>
                  <a:txBody>
                    <a:bodyPr/>
                    <a:lstStyle/>
                    <a:p>
                      <a:pPr algn="ctr" fontAlgn="b"/>
                      <a:r>
                        <a:rPr lang="en-US" sz="1400" u="none" strike="noStrike">
                          <a:effectLst/>
                        </a:rPr>
                        <a:t>15</a:t>
                      </a:r>
                      <a:endParaRPr lang="en-US" sz="1400" b="0" i="0" u="none" strike="noStrike">
                        <a:effectLst/>
                        <a:latin typeface="Arial"/>
                      </a:endParaRPr>
                    </a:p>
                  </a:txBody>
                  <a:tcPr marL="8381" marR="8381" marT="8381" marB="0" anchor="b"/>
                </a:tc>
                <a:tc>
                  <a:txBody>
                    <a:bodyPr/>
                    <a:lstStyle/>
                    <a:p>
                      <a:pPr algn="ctr" fontAlgn="b"/>
                      <a:r>
                        <a:rPr lang="en-US" sz="1400" u="none" strike="noStrike">
                          <a:effectLst/>
                        </a:rPr>
                        <a:t>3869</a:t>
                      </a:r>
                      <a:endParaRPr lang="en-US" sz="1400" b="0" i="0" u="none" strike="noStrike">
                        <a:effectLst/>
                        <a:latin typeface="Arial"/>
                      </a:endParaRPr>
                    </a:p>
                  </a:txBody>
                  <a:tcPr marL="8381" marR="8381" marT="8381" marB="0" anchor="b">
                    <a:lnR w="38100" cap="flat" cmpd="sng" algn="ctr">
                      <a:solidFill>
                        <a:scrgbClr r="0" g="0" b="0"/>
                      </a:solidFill>
                      <a:prstDash val="sysDash"/>
                      <a:round/>
                      <a:headEnd type="none" w="med" len="med"/>
                      <a:tailEnd type="none" w="med" len="med"/>
                    </a:lnR>
                  </a:tcPr>
                </a:tc>
              </a:tr>
              <a:tr h="252767">
                <a:tc>
                  <a:txBody>
                    <a:bodyPr/>
                    <a:lstStyle/>
                    <a:p>
                      <a:pPr algn="r" fontAlgn="b"/>
                      <a:endParaRPr lang="en-US" sz="1400" b="0" i="0" u="none" strike="noStrike" dirty="0">
                        <a:effectLst/>
                        <a:latin typeface="Arial"/>
                      </a:endParaRPr>
                    </a:p>
                  </a:txBody>
                  <a:tcPr marL="8381" marR="8381" marT="8381" marB="0" anchor="b">
                    <a:lnL w="38100" cap="flat" cmpd="sng" algn="ctr">
                      <a:solidFill>
                        <a:scrgbClr r="0" g="0" b="0"/>
                      </a:solidFill>
                      <a:prstDash val="sysDash"/>
                      <a:round/>
                      <a:headEnd type="none" w="med" len="med"/>
                      <a:tailEnd type="none" w="med" len="med"/>
                    </a:lnL>
                  </a:tcPr>
                </a:tc>
                <a:tc>
                  <a:txBody>
                    <a:bodyPr/>
                    <a:lstStyle/>
                    <a:p>
                      <a:pPr algn="ctr" fontAlgn="b"/>
                      <a:r>
                        <a:rPr lang="en-US" sz="1400" u="none" strike="noStrike">
                          <a:effectLst/>
                        </a:rPr>
                        <a:t>18</a:t>
                      </a:r>
                      <a:endParaRPr lang="en-US" sz="1400" b="0" i="0" u="none" strike="noStrike">
                        <a:effectLst/>
                        <a:latin typeface="Arial"/>
                      </a:endParaRPr>
                    </a:p>
                  </a:txBody>
                  <a:tcPr marL="8381" marR="8381" marT="8381" marB="0" anchor="b"/>
                </a:tc>
                <a:tc>
                  <a:txBody>
                    <a:bodyPr/>
                    <a:lstStyle/>
                    <a:p>
                      <a:pPr algn="ctr" fontAlgn="b"/>
                      <a:r>
                        <a:rPr lang="en-US" sz="1400" u="none" strike="noStrike">
                          <a:effectLst/>
                        </a:rPr>
                        <a:t>3709</a:t>
                      </a:r>
                      <a:endParaRPr lang="en-US" sz="1400" b="0" i="0" u="none" strike="noStrike">
                        <a:effectLst/>
                        <a:latin typeface="Arial"/>
                      </a:endParaRPr>
                    </a:p>
                  </a:txBody>
                  <a:tcPr marL="8381" marR="8381" marT="8381" marB="0" anchor="b">
                    <a:lnR w="38100" cap="flat" cmpd="sng" algn="ctr">
                      <a:solidFill>
                        <a:scrgbClr r="0" g="0" b="0"/>
                      </a:solidFill>
                      <a:prstDash val="sysDash"/>
                      <a:round/>
                      <a:headEnd type="none" w="med" len="med"/>
                      <a:tailEnd type="none" w="med" len="med"/>
                    </a:lnR>
                  </a:tcPr>
                </a:tc>
              </a:tr>
              <a:tr h="252767">
                <a:tc>
                  <a:txBody>
                    <a:bodyPr/>
                    <a:lstStyle/>
                    <a:p>
                      <a:pPr algn="r" fontAlgn="b"/>
                      <a:r>
                        <a:rPr lang="en-US" sz="1400" u="none" strike="noStrike" dirty="0">
                          <a:effectLst/>
                        </a:rPr>
                        <a:t>District 9</a:t>
                      </a:r>
                      <a:endParaRPr lang="en-US" sz="1400" b="0" i="0" u="none" strike="noStrike" dirty="0">
                        <a:effectLst/>
                        <a:latin typeface="Arial"/>
                      </a:endParaRPr>
                    </a:p>
                  </a:txBody>
                  <a:tcPr marL="8381" marR="8381" marT="8381" marB="0" anchor="b">
                    <a:lnL w="38100" cap="flat" cmpd="sng" algn="ctr">
                      <a:solidFill>
                        <a:scrgbClr r="0" g="0" b="0"/>
                      </a:solidFill>
                      <a:prstDash val="sysDash"/>
                      <a:round/>
                      <a:headEnd type="none" w="med" len="med"/>
                      <a:tailEnd type="none" w="med" len="med"/>
                    </a:lnL>
                  </a:tcPr>
                </a:tc>
                <a:tc>
                  <a:txBody>
                    <a:bodyPr/>
                    <a:lstStyle/>
                    <a:p>
                      <a:pPr algn="ctr" fontAlgn="b"/>
                      <a:r>
                        <a:rPr lang="en-US" sz="1400" u="none" strike="noStrike">
                          <a:effectLst/>
                        </a:rPr>
                        <a:t>16</a:t>
                      </a:r>
                      <a:endParaRPr lang="en-US" sz="1400" b="0" i="0" u="none" strike="noStrike">
                        <a:effectLst/>
                        <a:latin typeface="Arial"/>
                      </a:endParaRPr>
                    </a:p>
                  </a:txBody>
                  <a:tcPr marL="8381" marR="8381" marT="8381" marB="0" anchor="b"/>
                </a:tc>
                <a:tc>
                  <a:txBody>
                    <a:bodyPr/>
                    <a:lstStyle/>
                    <a:p>
                      <a:pPr algn="ctr" fontAlgn="b"/>
                      <a:r>
                        <a:rPr lang="en-US" sz="1400" u="none" strike="noStrike">
                          <a:effectLst/>
                        </a:rPr>
                        <a:t>3761</a:t>
                      </a:r>
                      <a:endParaRPr lang="en-US" sz="1400" b="0" i="0" u="none" strike="noStrike">
                        <a:effectLst/>
                        <a:latin typeface="Arial"/>
                      </a:endParaRPr>
                    </a:p>
                  </a:txBody>
                  <a:tcPr marL="8381" marR="8381" marT="8381" marB="0" anchor="b">
                    <a:lnR w="38100" cap="flat" cmpd="sng" algn="ctr">
                      <a:solidFill>
                        <a:scrgbClr r="0" g="0" b="0"/>
                      </a:solidFill>
                      <a:prstDash val="sysDash"/>
                      <a:round/>
                      <a:headEnd type="none" w="med" len="med"/>
                      <a:tailEnd type="none" w="med" len="med"/>
                    </a:lnR>
                  </a:tcPr>
                </a:tc>
              </a:tr>
              <a:tr h="252767">
                <a:tc>
                  <a:txBody>
                    <a:bodyPr/>
                    <a:lstStyle/>
                    <a:p>
                      <a:pPr algn="r" fontAlgn="b"/>
                      <a:endParaRPr lang="en-US" sz="1400" b="0" i="0" u="none" strike="noStrike" dirty="0">
                        <a:effectLst/>
                        <a:latin typeface="Arial"/>
                      </a:endParaRPr>
                    </a:p>
                  </a:txBody>
                  <a:tcPr marL="8381" marR="8381" marT="8381" marB="0" anchor="b">
                    <a:lnL w="38100" cap="flat" cmpd="sng" algn="ctr">
                      <a:solidFill>
                        <a:scrgbClr r="0" g="0" b="0"/>
                      </a:solidFill>
                      <a:prstDash val="sysDash"/>
                      <a:round/>
                      <a:headEnd type="none" w="med" len="med"/>
                      <a:tailEnd type="none" w="med" len="med"/>
                    </a:lnL>
                  </a:tcPr>
                </a:tc>
                <a:tc>
                  <a:txBody>
                    <a:bodyPr/>
                    <a:lstStyle/>
                    <a:p>
                      <a:pPr algn="ctr" fontAlgn="b"/>
                      <a:r>
                        <a:rPr lang="en-US" sz="1400" u="none" strike="noStrike">
                          <a:effectLst/>
                        </a:rPr>
                        <a:t>17</a:t>
                      </a:r>
                      <a:endParaRPr lang="en-US" sz="1400" b="0" i="0" u="none" strike="noStrike">
                        <a:effectLst/>
                        <a:latin typeface="Arial"/>
                      </a:endParaRPr>
                    </a:p>
                  </a:txBody>
                  <a:tcPr marL="8381" marR="8381" marT="8381" marB="0" anchor="b"/>
                </a:tc>
                <a:tc>
                  <a:txBody>
                    <a:bodyPr/>
                    <a:lstStyle/>
                    <a:p>
                      <a:pPr algn="ctr" fontAlgn="b"/>
                      <a:r>
                        <a:rPr lang="en-US" sz="1400" u="none" strike="noStrike">
                          <a:effectLst/>
                        </a:rPr>
                        <a:t>3847</a:t>
                      </a:r>
                      <a:endParaRPr lang="en-US" sz="1400" b="0" i="0" u="none" strike="noStrike">
                        <a:effectLst/>
                        <a:latin typeface="Arial"/>
                      </a:endParaRPr>
                    </a:p>
                  </a:txBody>
                  <a:tcPr marL="8381" marR="8381" marT="8381" marB="0" anchor="b">
                    <a:lnR w="38100" cap="flat" cmpd="sng" algn="ctr">
                      <a:solidFill>
                        <a:scrgbClr r="0" g="0" b="0"/>
                      </a:solidFill>
                      <a:prstDash val="sysDash"/>
                      <a:round/>
                      <a:headEnd type="none" w="med" len="med"/>
                      <a:tailEnd type="none" w="med" len="med"/>
                    </a:lnR>
                  </a:tcPr>
                </a:tc>
              </a:tr>
              <a:tr h="252767">
                <a:tc>
                  <a:txBody>
                    <a:bodyPr/>
                    <a:lstStyle/>
                    <a:p>
                      <a:pPr algn="ctr" fontAlgn="b"/>
                      <a:endParaRPr lang="en-US" sz="1400" b="0" i="0" u="none" strike="noStrike">
                        <a:effectLst/>
                        <a:latin typeface="Arial"/>
                      </a:endParaRPr>
                    </a:p>
                  </a:txBody>
                  <a:tcPr marL="8381" marR="8381" marT="8381" marB="0" anchor="b">
                    <a:lnL w="38100" cap="flat" cmpd="sng" algn="ctr">
                      <a:solidFill>
                        <a:scrgbClr r="0" g="0" b="0"/>
                      </a:solidFill>
                      <a:prstDash val="sysDash"/>
                      <a:round/>
                      <a:headEnd type="none" w="med" len="med"/>
                      <a:tailEnd type="none" w="med" len="med"/>
                    </a:lnL>
                    <a:lnB w="38100" cap="flat" cmpd="sng" algn="ctr">
                      <a:solidFill>
                        <a:scrgbClr r="0" g="0" b="0"/>
                      </a:solidFill>
                      <a:prstDash val="sysDash"/>
                      <a:round/>
                      <a:headEnd type="none" w="med" len="med"/>
                      <a:tailEnd type="none" w="med" len="med"/>
                    </a:lnB>
                  </a:tcPr>
                </a:tc>
                <a:tc>
                  <a:txBody>
                    <a:bodyPr/>
                    <a:lstStyle/>
                    <a:p>
                      <a:pPr algn="ctr" fontAlgn="b"/>
                      <a:r>
                        <a:rPr lang="en-US" sz="1400" u="none" strike="noStrike" dirty="0">
                          <a:effectLst/>
                        </a:rPr>
                        <a:t>TOTAL</a:t>
                      </a:r>
                      <a:endParaRPr lang="en-US" sz="1400" b="0" i="0" u="none" strike="noStrike" dirty="0">
                        <a:effectLst/>
                        <a:latin typeface="Arial"/>
                      </a:endParaRPr>
                    </a:p>
                  </a:txBody>
                  <a:tcPr marL="8381" marR="8381" marT="8381" marB="0" anchor="b">
                    <a:lnB w="38100" cap="flat" cmpd="sng" algn="ctr">
                      <a:solidFill>
                        <a:scrgbClr r="0" g="0" b="0"/>
                      </a:solidFill>
                      <a:prstDash val="sysDash"/>
                      <a:round/>
                      <a:headEnd type="none" w="med" len="med"/>
                      <a:tailEnd type="none" w="med" len="med"/>
                    </a:lnB>
                  </a:tcPr>
                </a:tc>
                <a:tc>
                  <a:txBody>
                    <a:bodyPr/>
                    <a:lstStyle/>
                    <a:p>
                      <a:pPr algn="ctr" fontAlgn="b"/>
                      <a:r>
                        <a:rPr lang="en-US" sz="1400" u="none" strike="noStrike" dirty="0">
                          <a:effectLst/>
                        </a:rPr>
                        <a:t>68318</a:t>
                      </a:r>
                      <a:endParaRPr lang="en-US" sz="1400" b="0" i="0" u="none" strike="noStrike" dirty="0">
                        <a:effectLst/>
                        <a:latin typeface="Arial"/>
                      </a:endParaRPr>
                    </a:p>
                  </a:txBody>
                  <a:tcPr marL="8381" marR="8381" marT="8381" marB="0" anchor="b">
                    <a:lnR w="38100" cap="flat" cmpd="sng" algn="ctr">
                      <a:solidFill>
                        <a:scrgbClr r="0" g="0" b="0"/>
                      </a:solidFill>
                      <a:prstDash val="sysDash"/>
                      <a:round/>
                      <a:headEnd type="none" w="med" len="med"/>
                      <a:tailEnd type="none" w="med" len="med"/>
                    </a:lnR>
                    <a:lnB w="38100" cap="flat" cmpd="sng" algn="ctr">
                      <a:solidFill>
                        <a:scrgbClr r="0" g="0" b="0"/>
                      </a:solidFill>
                      <a:prstDash val="sysDash"/>
                      <a:round/>
                      <a:headEnd type="none" w="med" len="med"/>
                      <a:tailEnd type="none" w="med" len="med"/>
                    </a:lnB>
                  </a:tcPr>
                </a:tc>
              </a:tr>
            </a:tbl>
          </a:graphicData>
        </a:graphic>
      </p:graphicFrame>
    </p:spTree>
    <p:extLst>
      <p:ext uri="{BB962C8B-B14F-4D97-AF65-F5344CB8AC3E}">
        <p14:creationId xmlns:p14="http://schemas.microsoft.com/office/powerpoint/2010/main" val="32052248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b="5898"/>
          <a:stretch>
            <a:fillRect/>
          </a:stretch>
        </p:blipFill>
        <p:spPr>
          <a:xfrm>
            <a:off x="1944426" y="121024"/>
            <a:ext cx="4947658" cy="6023286"/>
          </a:xfrm>
          <a:prstGeom prst="rect">
            <a:avLst/>
          </a:prstGeom>
        </p:spPr>
      </p:pic>
      <p:sp>
        <p:nvSpPr>
          <p:cNvPr id="3" name="Title 2"/>
          <p:cNvSpPr>
            <a:spLocks noGrp="1"/>
          </p:cNvSpPr>
          <p:nvPr>
            <p:ph type="title"/>
          </p:nvPr>
        </p:nvSpPr>
        <p:spPr/>
        <p:txBody>
          <a:bodyPr>
            <a:normAutofit fontScale="90000"/>
          </a:bodyPr>
          <a:lstStyle/>
          <a:p>
            <a:pPr lvl="0"/>
            <a:r>
              <a:rPr lang="en-US" dirty="0" smtClean="0"/>
              <a:t/>
            </a:r>
            <a:br>
              <a:rPr lang="en-US" dirty="0" smtClean="0"/>
            </a:br>
            <a:endParaRPr lang="en-US" dirty="0"/>
          </a:p>
        </p:txBody>
      </p:sp>
      <p:sp>
        <p:nvSpPr>
          <p:cNvPr id="2" name="Slide Number Placeholder 1"/>
          <p:cNvSpPr>
            <a:spLocks noGrp="1"/>
          </p:cNvSpPr>
          <p:nvPr>
            <p:ph type="sldNum" sz="quarter" idx="12"/>
          </p:nvPr>
        </p:nvSpPr>
        <p:spPr/>
        <p:txBody>
          <a:bodyPr/>
          <a:lstStyle/>
          <a:p>
            <a:fld id="{1C0A0186-A9F8-C54D-8112-701A5829BC06}" type="slidenum">
              <a:rPr lang="en-US" smtClean="0"/>
              <a:pPr/>
              <a:t>29</a:t>
            </a:fld>
            <a:endParaRPr lang="en-US"/>
          </a:p>
        </p:txBody>
      </p:sp>
    </p:spTree>
    <p:extLst>
      <p:ext uri="{BB962C8B-B14F-4D97-AF65-F5344CB8AC3E}">
        <p14:creationId xmlns:p14="http://schemas.microsoft.com/office/powerpoint/2010/main" val="12513196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lvl="0"/>
            <a:endParaRPr lang="en-US" dirty="0" smtClean="0"/>
          </a:p>
          <a:p>
            <a:pPr lvl="0"/>
            <a:endParaRPr lang="en-US" dirty="0"/>
          </a:p>
          <a:p>
            <a:pPr lvl="0"/>
            <a:endParaRPr lang="en-US" dirty="0" smtClean="0"/>
          </a:p>
          <a:p>
            <a:pPr lvl="0"/>
            <a:endParaRPr lang="en-US" dirty="0"/>
          </a:p>
          <a:p>
            <a:pPr lvl="0"/>
            <a:endParaRPr lang="en-US" dirty="0" smtClean="0"/>
          </a:p>
          <a:p>
            <a:pPr lvl="0"/>
            <a:endParaRPr lang="en-US" dirty="0"/>
          </a:p>
          <a:p>
            <a:pPr lvl="0"/>
            <a:endParaRPr lang="en-US" dirty="0" smtClean="0"/>
          </a:p>
          <a:p>
            <a:endParaRPr lang="en-US" dirty="0"/>
          </a:p>
        </p:txBody>
      </p:sp>
      <p:sp>
        <p:nvSpPr>
          <p:cNvPr id="3" name="Title 2"/>
          <p:cNvSpPr>
            <a:spLocks noGrp="1"/>
          </p:cNvSpPr>
          <p:nvPr>
            <p:ph type="title"/>
          </p:nvPr>
        </p:nvSpPr>
        <p:spPr/>
        <p:txBody>
          <a:bodyPr>
            <a:normAutofit/>
          </a:bodyPr>
          <a:lstStyle/>
          <a:p>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78951"/>
            <a:ext cx="8442511" cy="5628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1C0A0186-A9F8-C54D-8112-701A5829BC06}" type="slidenum">
              <a:rPr lang="en-US" smtClean="0"/>
              <a:pPr/>
              <a:t>3</a:t>
            </a:fld>
            <a:endParaRPr lang="en-US"/>
          </a:p>
        </p:txBody>
      </p:sp>
    </p:spTree>
    <p:extLst>
      <p:ext uri="{BB962C8B-B14F-4D97-AF65-F5344CB8AC3E}">
        <p14:creationId xmlns:p14="http://schemas.microsoft.com/office/powerpoint/2010/main" val="40823046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b="1" dirty="0">
                <a:solidFill>
                  <a:srgbClr val="FF0000"/>
                </a:solidFill>
              </a:rPr>
              <a:t>More equal representation</a:t>
            </a:r>
            <a:r>
              <a:rPr lang="en-US" dirty="0">
                <a:solidFill>
                  <a:srgbClr val="FF0000"/>
                </a:solidFill>
              </a:rPr>
              <a:t>:</a:t>
            </a:r>
            <a:r>
              <a:rPr lang="en-US" dirty="0"/>
              <a:t> Each district will have a </a:t>
            </a:r>
            <a:r>
              <a:rPr lang="en-US" dirty="0" smtClean="0"/>
              <a:t>equal voice </a:t>
            </a:r>
            <a:r>
              <a:rPr lang="en-US" dirty="0"/>
              <a:t>in decisions made</a:t>
            </a:r>
          </a:p>
          <a:p>
            <a:r>
              <a:rPr lang="en-US" b="1" dirty="0">
                <a:solidFill>
                  <a:srgbClr val="FF0000"/>
                </a:solidFill>
              </a:rPr>
              <a:t>More accountability</a:t>
            </a:r>
            <a:r>
              <a:rPr lang="en-US" dirty="0">
                <a:solidFill>
                  <a:srgbClr val="FF0000"/>
                </a:solidFill>
              </a:rPr>
              <a:t>:</a:t>
            </a:r>
            <a:r>
              <a:rPr lang="en-US" dirty="0"/>
              <a:t> Far easier for voters to know who to turn to with concerns</a:t>
            </a:r>
          </a:p>
          <a:p>
            <a:r>
              <a:rPr lang="en-US" b="1" dirty="0">
                <a:solidFill>
                  <a:srgbClr val="FF0000"/>
                </a:solidFill>
              </a:rPr>
              <a:t>More frequent meetings:</a:t>
            </a:r>
            <a:r>
              <a:rPr lang="en-US" dirty="0"/>
              <a:t> Can delve into issues more deeply without losing momentum</a:t>
            </a:r>
          </a:p>
          <a:p>
            <a:r>
              <a:rPr lang="en-US" b="1" dirty="0">
                <a:solidFill>
                  <a:srgbClr val="FF0000"/>
                </a:solidFill>
              </a:rPr>
              <a:t>More oversight: </a:t>
            </a:r>
            <a:r>
              <a:rPr lang="en-US" dirty="0"/>
              <a:t>The council will have more say in who is appointed to important committees and positions than the </a:t>
            </a:r>
            <a:r>
              <a:rPr lang="en-US" dirty="0" smtClean="0"/>
              <a:t>Selectmen </a:t>
            </a:r>
            <a:r>
              <a:rPr lang="en-US" dirty="0"/>
              <a:t>or Town Meeting currently have.</a:t>
            </a:r>
          </a:p>
          <a:p>
            <a:endParaRPr lang="en-US" dirty="0"/>
          </a:p>
        </p:txBody>
      </p:sp>
      <p:sp>
        <p:nvSpPr>
          <p:cNvPr id="3" name="Title 2"/>
          <p:cNvSpPr>
            <a:spLocks noGrp="1"/>
          </p:cNvSpPr>
          <p:nvPr>
            <p:ph type="title"/>
          </p:nvPr>
        </p:nvSpPr>
        <p:spPr/>
        <p:txBody>
          <a:bodyPr/>
          <a:lstStyle/>
          <a:p>
            <a:pPr algn="ctr"/>
            <a:r>
              <a:rPr lang="en-US" dirty="0" smtClean="0">
                <a:solidFill>
                  <a:srgbClr val="000000"/>
                </a:solidFill>
              </a:rPr>
              <a:t>Advantages of Town Council</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1C0A0186-A9F8-C54D-8112-701A5829BC06}" type="slidenum">
              <a:rPr lang="en-US" smtClean="0"/>
              <a:pPr/>
              <a:t>30</a:t>
            </a:fld>
            <a:endParaRPr lang="en-US"/>
          </a:p>
        </p:txBody>
      </p:sp>
    </p:spTree>
    <p:extLst>
      <p:ext uri="{BB962C8B-B14F-4D97-AF65-F5344CB8AC3E}">
        <p14:creationId xmlns:p14="http://schemas.microsoft.com/office/powerpoint/2010/main" val="25471272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1611" y="89945"/>
            <a:ext cx="8686800" cy="1143000"/>
          </a:xfrm>
        </p:spPr>
        <p:txBody>
          <a:bodyPr>
            <a:noAutofit/>
          </a:bodyPr>
          <a:lstStyle/>
          <a:p>
            <a:pPr algn="ctr"/>
            <a:r>
              <a:rPr lang="en-US" sz="4000" dirty="0" smtClean="0">
                <a:solidFill>
                  <a:srgbClr val="000000"/>
                </a:solidFill>
              </a:rPr>
              <a:t>How does our Council compare?</a:t>
            </a:r>
            <a:endParaRPr lang="en-US" sz="4000" dirty="0">
              <a:solidFill>
                <a:srgbClr val="000000"/>
              </a:solidFill>
            </a:endParaRPr>
          </a:p>
        </p:txBody>
      </p:sp>
      <p:sp>
        <p:nvSpPr>
          <p:cNvPr id="4" name="Slide Number Placeholder 3"/>
          <p:cNvSpPr>
            <a:spLocks noGrp="1"/>
          </p:cNvSpPr>
          <p:nvPr>
            <p:ph type="sldNum" sz="quarter" idx="12"/>
          </p:nvPr>
        </p:nvSpPr>
        <p:spPr/>
        <p:txBody>
          <a:bodyPr/>
          <a:lstStyle/>
          <a:p>
            <a:fld id="{1C0A0186-A9F8-C54D-8112-701A5829BC06}" type="slidenum">
              <a:rPr lang="en-US" smtClean="0"/>
              <a:pPr/>
              <a:t>31</a:t>
            </a:fld>
            <a:endParaRPr lang="en-US"/>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28987" y="1008529"/>
            <a:ext cx="7460271" cy="5310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64045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smtClean="0">
                <a:solidFill>
                  <a:srgbClr val="FF0000"/>
                </a:solidFill>
              </a:rPr>
              <a:t>Full-time </a:t>
            </a:r>
            <a:r>
              <a:rPr lang="en-US" dirty="0" smtClean="0"/>
              <a:t>mayor serving a 4-year term</a:t>
            </a:r>
          </a:p>
          <a:p>
            <a:r>
              <a:rPr lang="en-US" dirty="0" smtClean="0"/>
              <a:t>Chief Executive </a:t>
            </a:r>
            <a:r>
              <a:rPr lang="en-US" dirty="0" smtClean="0">
                <a:solidFill>
                  <a:srgbClr val="FF0000"/>
                </a:solidFill>
              </a:rPr>
              <a:t>directly accountable to voters</a:t>
            </a:r>
          </a:p>
          <a:p>
            <a:r>
              <a:rPr lang="en-US" dirty="0" smtClean="0"/>
              <a:t>Gives our town a </a:t>
            </a:r>
            <a:r>
              <a:rPr lang="en-US" dirty="0" smtClean="0">
                <a:solidFill>
                  <a:srgbClr val="FF0000"/>
                </a:solidFill>
              </a:rPr>
              <a:t>strong advocate </a:t>
            </a:r>
            <a:r>
              <a:rPr lang="en-US" dirty="0" smtClean="0"/>
              <a:t>with state and federal leaders</a:t>
            </a:r>
          </a:p>
          <a:p>
            <a:r>
              <a:rPr lang="en-US" dirty="0" smtClean="0"/>
              <a:t>Creates a champion for the Town of Framingham</a:t>
            </a:r>
            <a:endParaRPr lang="en-US" dirty="0"/>
          </a:p>
          <a:p>
            <a:r>
              <a:rPr lang="en-US" dirty="0" smtClean="0"/>
              <a:t>Requires Mayor to create a </a:t>
            </a:r>
            <a:r>
              <a:rPr lang="en-US" dirty="0" smtClean="0">
                <a:solidFill>
                  <a:srgbClr val="FF0000"/>
                </a:solidFill>
              </a:rPr>
              <a:t>strategic plan </a:t>
            </a:r>
            <a:r>
              <a:rPr lang="en-US" dirty="0" smtClean="0"/>
              <a:t>and a </a:t>
            </a:r>
            <a:r>
              <a:rPr lang="en-US" dirty="0" smtClean="0">
                <a:solidFill>
                  <a:srgbClr val="FF0000"/>
                </a:solidFill>
              </a:rPr>
              <a:t>master plan</a:t>
            </a:r>
            <a:r>
              <a:rPr lang="en-US" dirty="0" smtClean="0"/>
              <a:t>, and regularly update them</a:t>
            </a:r>
          </a:p>
          <a:p>
            <a:r>
              <a:rPr lang="en-US" dirty="0" smtClean="0"/>
              <a:t>Appoints residents to boards, committees, commissions and officers with approval of Town Council</a:t>
            </a:r>
          </a:p>
          <a:p>
            <a:pPr marL="109728" indent="0">
              <a:buNone/>
            </a:pPr>
            <a:endParaRPr lang="en-US" dirty="0" smtClean="0"/>
          </a:p>
          <a:p>
            <a:endParaRPr lang="en-US" dirty="0"/>
          </a:p>
        </p:txBody>
      </p:sp>
      <p:sp>
        <p:nvSpPr>
          <p:cNvPr id="3" name="Title 2"/>
          <p:cNvSpPr>
            <a:spLocks noGrp="1"/>
          </p:cNvSpPr>
          <p:nvPr>
            <p:ph type="title"/>
          </p:nvPr>
        </p:nvSpPr>
        <p:spPr/>
        <p:txBody>
          <a:bodyPr>
            <a:normAutofit/>
          </a:bodyPr>
          <a:lstStyle/>
          <a:p>
            <a:pPr algn="ctr"/>
            <a:r>
              <a:rPr lang="en-US" sz="4000" dirty="0" smtClean="0">
                <a:solidFill>
                  <a:srgbClr val="000000"/>
                </a:solidFill>
              </a:rPr>
              <a:t>Mayor</a:t>
            </a:r>
            <a:endParaRPr lang="en-US" sz="4000" dirty="0">
              <a:solidFill>
                <a:srgbClr val="000000"/>
              </a:solidFill>
            </a:endParaRPr>
          </a:p>
        </p:txBody>
      </p:sp>
      <p:sp>
        <p:nvSpPr>
          <p:cNvPr id="4" name="Slide Number Placeholder 3"/>
          <p:cNvSpPr>
            <a:spLocks noGrp="1"/>
          </p:cNvSpPr>
          <p:nvPr>
            <p:ph type="sldNum" sz="quarter" idx="12"/>
          </p:nvPr>
        </p:nvSpPr>
        <p:spPr/>
        <p:txBody>
          <a:bodyPr/>
          <a:lstStyle/>
          <a:p>
            <a:fld id="{1C0A0186-A9F8-C54D-8112-701A5829BC06}" type="slidenum">
              <a:rPr lang="en-US" smtClean="0"/>
              <a:pPr/>
              <a:t>32</a:t>
            </a:fld>
            <a:endParaRPr lang="en-US"/>
          </a:p>
        </p:txBody>
      </p:sp>
    </p:spTree>
    <p:extLst>
      <p:ext uri="{BB962C8B-B14F-4D97-AF65-F5344CB8AC3E}">
        <p14:creationId xmlns:p14="http://schemas.microsoft.com/office/powerpoint/2010/main" val="25576670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7370" y="2332037"/>
            <a:ext cx="8069429" cy="4525963"/>
          </a:xfrm>
        </p:spPr>
        <p:txBody>
          <a:bodyPr>
            <a:normAutofit/>
          </a:bodyPr>
          <a:lstStyle/>
          <a:p>
            <a:pPr>
              <a:buNone/>
            </a:pPr>
            <a:r>
              <a:rPr lang="en-US" sz="2800" dirty="0" smtClean="0"/>
              <a:t>Their three main responsibilities are defined by state law and remain in new Charter:</a:t>
            </a:r>
          </a:p>
          <a:p>
            <a:pPr>
              <a:buNone/>
            </a:pPr>
            <a:endParaRPr lang="en-US" sz="800" b="1" dirty="0" smtClean="0">
              <a:solidFill>
                <a:schemeClr val="accent1"/>
              </a:solidFill>
            </a:endParaRPr>
          </a:p>
          <a:p>
            <a:pPr lvl="1"/>
            <a:r>
              <a:rPr lang="en-US" sz="2800" b="1" dirty="0" smtClean="0">
                <a:solidFill>
                  <a:srgbClr val="FF0000"/>
                </a:solidFill>
              </a:rPr>
              <a:t>Hiring of Supt. and other key positions</a:t>
            </a:r>
          </a:p>
          <a:p>
            <a:pPr marL="393192" lvl="1" indent="0">
              <a:buNone/>
            </a:pPr>
            <a:endParaRPr lang="en-US" sz="1300" b="1" dirty="0" smtClean="0">
              <a:solidFill>
                <a:schemeClr val="accent1"/>
              </a:solidFill>
            </a:endParaRPr>
          </a:p>
          <a:p>
            <a:pPr lvl="1"/>
            <a:r>
              <a:rPr lang="en-US" sz="2800" b="1" dirty="0" smtClean="0">
                <a:solidFill>
                  <a:srgbClr val="FF0000"/>
                </a:solidFill>
              </a:rPr>
              <a:t>Recommending a budget</a:t>
            </a:r>
          </a:p>
          <a:p>
            <a:pPr marL="393192" lvl="1" indent="0">
              <a:buNone/>
            </a:pPr>
            <a:endParaRPr lang="en-US" sz="1200" b="1" dirty="0" smtClean="0">
              <a:solidFill>
                <a:schemeClr val="accent1"/>
              </a:solidFill>
            </a:endParaRPr>
          </a:p>
          <a:p>
            <a:pPr lvl="1"/>
            <a:r>
              <a:rPr lang="en-US" sz="2800" b="1" dirty="0" smtClean="0">
                <a:solidFill>
                  <a:srgbClr val="FF0000"/>
                </a:solidFill>
              </a:rPr>
              <a:t>Developing policies for school district</a:t>
            </a:r>
          </a:p>
          <a:p>
            <a:pPr lvl="1"/>
            <a:endParaRPr lang="en-US" dirty="0" smtClean="0"/>
          </a:p>
          <a:p>
            <a:pPr>
              <a:buNone/>
            </a:pPr>
            <a:endParaRPr lang="en-US" dirty="0"/>
          </a:p>
        </p:txBody>
      </p:sp>
      <p:sp>
        <p:nvSpPr>
          <p:cNvPr id="3" name="Title 2"/>
          <p:cNvSpPr>
            <a:spLocks noGrp="1"/>
          </p:cNvSpPr>
          <p:nvPr>
            <p:ph type="title"/>
          </p:nvPr>
        </p:nvSpPr>
        <p:spPr>
          <a:xfrm>
            <a:off x="457200" y="697957"/>
            <a:ext cx="5091552" cy="1143000"/>
          </a:xfrm>
        </p:spPr>
        <p:txBody>
          <a:bodyPr>
            <a:normAutofit fontScale="90000"/>
          </a:bodyPr>
          <a:lstStyle/>
          <a:p>
            <a:pPr algn="ctr"/>
            <a:r>
              <a:rPr lang="en-US" dirty="0" smtClean="0">
                <a:solidFill>
                  <a:srgbClr val="000000"/>
                </a:solidFill>
              </a:rPr>
              <a:t>School Committee: What stays  the same?</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1C0A0186-A9F8-C54D-8112-701A5829BC06}" type="slidenum">
              <a:rPr lang="en-US" smtClean="0"/>
              <a:pPr/>
              <a:t>33</a:t>
            </a:fld>
            <a:endParaRPr lang="en-US"/>
          </a:p>
        </p:txBody>
      </p:sp>
      <p:pic>
        <p:nvPicPr>
          <p:cNvPr id="6" name="Picture 5"/>
          <p:cNvPicPr>
            <a:picLocks noChangeAspect="1"/>
          </p:cNvPicPr>
          <p:nvPr/>
        </p:nvPicPr>
        <p:blipFill>
          <a:blip r:embed="rId2">
            <a:lum bright="20000"/>
          </a:blip>
          <a:srcRect l="6752" r="3034"/>
          <a:stretch>
            <a:fillRect/>
          </a:stretch>
        </p:blipFill>
        <p:spPr>
          <a:xfrm>
            <a:off x="6052144" y="248417"/>
            <a:ext cx="2795550" cy="1740362"/>
          </a:xfrm>
          <a:prstGeom prst="rect">
            <a:avLst/>
          </a:prstGeom>
          <a:ln w="22225">
            <a:solidFill>
              <a:schemeClr val="tx1"/>
            </a:solidFill>
          </a:ln>
        </p:spPr>
      </p:pic>
    </p:spTree>
    <p:extLst>
      <p:ext uri="{BB962C8B-B14F-4D97-AF65-F5344CB8AC3E}">
        <p14:creationId xmlns:p14="http://schemas.microsoft.com/office/powerpoint/2010/main" val="254712729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17370" y="2332037"/>
            <a:ext cx="8069429" cy="4525963"/>
          </a:xfrm>
        </p:spPr>
        <p:txBody>
          <a:bodyPr>
            <a:normAutofit/>
          </a:bodyPr>
          <a:lstStyle/>
          <a:p>
            <a:pPr lvl="1"/>
            <a:r>
              <a:rPr lang="en-US" sz="2800" b="1" dirty="0" smtClean="0">
                <a:solidFill>
                  <a:srgbClr val="FF0000"/>
                </a:solidFill>
              </a:rPr>
              <a:t>9 members, elected by district </a:t>
            </a:r>
            <a:r>
              <a:rPr lang="en-US" sz="2800" dirty="0" smtClean="0">
                <a:solidFill>
                  <a:srgbClr val="000000"/>
                </a:solidFill>
              </a:rPr>
              <a:t>rather than the 7 now elected “at large”</a:t>
            </a:r>
          </a:p>
          <a:p>
            <a:pPr lvl="1"/>
            <a:r>
              <a:rPr lang="en-US" sz="2800" b="1" dirty="0" smtClean="0">
                <a:solidFill>
                  <a:srgbClr val="FF0000"/>
                </a:solidFill>
              </a:rPr>
              <a:t>Serve for 2 years </a:t>
            </a:r>
            <a:r>
              <a:rPr lang="en-US" sz="2800" dirty="0" smtClean="0">
                <a:solidFill>
                  <a:srgbClr val="000000"/>
                </a:solidFill>
              </a:rPr>
              <a:t>rather than 3 years</a:t>
            </a:r>
          </a:p>
          <a:p>
            <a:pPr lvl="1"/>
            <a:r>
              <a:rPr lang="en-US" sz="2800" b="1" dirty="0" smtClean="0">
                <a:solidFill>
                  <a:srgbClr val="FF0000"/>
                </a:solidFill>
              </a:rPr>
              <a:t>Mayor will be part of school committee to encourage collaboration</a:t>
            </a:r>
            <a:endParaRPr lang="en-US" sz="2800" b="1" dirty="0" smtClean="0">
              <a:solidFill>
                <a:srgbClr val="000000"/>
              </a:solidFill>
            </a:endParaRPr>
          </a:p>
          <a:p>
            <a:pPr lvl="1"/>
            <a:r>
              <a:rPr lang="en-US" sz="2800" dirty="0" smtClean="0">
                <a:solidFill>
                  <a:srgbClr val="000000"/>
                </a:solidFill>
              </a:rPr>
              <a:t>Mayor </a:t>
            </a:r>
            <a:r>
              <a:rPr lang="en-US" sz="2800" b="1" u="sng" dirty="0" smtClean="0">
                <a:solidFill>
                  <a:srgbClr val="FF0000"/>
                </a:solidFill>
              </a:rPr>
              <a:t>cannot be chair or vice-chair</a:t>
            </a:r>
            <a:r>
              <a:rPr lang="en-US" sz="2800" dirty="0" smtClean="0">
                <a:solidFill>
                  <a:srgbClr val="000000"/>
                </a:solidFill>
              </a:rPr>
              <a:t> to avoid Mayor having too much power over schools</a:t>
            </a:r>
          </a:p>
          <a:p>
            <a:pPr lvl="1"/>
            <a:endParaRPr lang="en-US" dirty="0" smtClean="0"/>
          </a:p>
          <a:p>
            <a:pPr>
              <a:buNone/>
            </a:pPr>
            <a:endParaRPr lang="en-US" dirty="0"/>
          </a:p>
        </p:txBody>
      </p:sp>
      <p:sp>
        <p:nvSpPr>
          <p:cNvPr id="3" name="Title 2"/>
          <p:cNvSpPr>
            <a:spLocks noGrp="1"/>
          </p:cNvSpPr>
          <p:nvPr>
            <p:ph type="title"/>
          </p:nvPr>
        </p:nvSpPr>
        <p:spPr>
          <a:xfrm>
            <a:off x="457200" y="697957"/>
            <a:ext cx="5091552" cy="1143000"/>
          </a:xfrm>
        </p:spPr>
        <p:txBody>
          <a:bodyPr>
            <a:normAutofit fontScale="90000"/>
          </a:bodyPr>
          <a:lstStyle/>
          <a:p>
            <a:pPr algn="ctr"/>
            <a:r>
              <a:rPr lang="en-US" dirty="0" smtClean="0">
                <a:solidFill>
                  <a:srgbClr val="000000"/>
                </a:solidFill>
              </a:rPr>
              <a:t>School Committee: What is different?</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1C0A0186-A9F8-C54D-8112-701A5829BC06}" type="slidenum">
              <a:rPr lang="en-US" smtClean="0"/>
              <a:pPr/>
              <a:t>34</a:t>
            </a:fld>
            <a:endParaRPr lang="en-US"/>
          </a:p>
        </p:txBody>
      </p:sp>
      <p:pic>
        <p:nvPicPr>
          <p:cNvPr id="6" name="Picture 5"/>
          <p:cNvPicPr>
            <a:picLocks noChangeAspect="1"/>
          </p:cNvPicPr>
          <p:nvPr/>
        </p:nvPicPr>
        <p:blipFill>
          <a:blip r:embed="rId2">
            <a:lum bright="20000"/>
          </a:blip>
          <a:srcRect l="6752" r="3034"/>
          <a:stretch>
            <a:fillRect/>
          </a:stretch>
        </p:blipFill>
        <p:spPr>
          <a:xfrm>
            <a:off x="6052144" y="248417"/>
            <a:ext cx="2795550" cy="1740362"/>
          </a:xfrm>
          <a:prstGeom prst="rect">
            <a:avLst/>
          </a:prstGeom>
          <a:ln w="22225">
            <a:solidFill>
              <a:schemeClr val="tx1"/>
            </a:solidFill>
          </a:ln>
        </p:spPr>
      </p:pic>
    </p:spTree>
    <p:extLst>
      <p:ext uri="{BB962C8B-B14F-4D97-AF65-F5344CB8AC3E}">
        <p14:creationId xmlns:p14="http://schemas.microsoft.com/office/powerpoint/2010/main" val="25471272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088247315"/>
              </p:ext>
            </p:extLst>
          </p:nvPr>
        </p:nvGraphicFramePr>
        <p:xfrm>
          <a:off x="457200" y="1485067"/>
          <a:ext cx="8229601" cy="4554350"/>
        </p:xfrm>
        <a:graphic>
          <a:graphicData uri="http://schemas.openxmlformats.org/drawingml/2006/table">
            <a:tbl>
              <a:tblPr>
                <a:tableStyleId>{5C22544A-7EE6-4342-B048-85BDC9FD1C3A}</a:tableStyleId>
              </a:tblPr>
              <a:tblGrid>
                <a:gridCol w="898238"/>
                <a:gridCol w="826788"/>
                <a:gridCol w="745130"/>
                <a:gridCol w="489948"/>
                <a:gridCol w="796166"/>
                <a:gridCol w="939068"/>
                <a:gridCol w="939068"/>
                <a:gridCol w="826788"/>
                <a:gridCol w="826788"/>
                <a:gridCol w="941619"/>
              </a:tblGrid>
              <a:tr h="382891">
                <a:tc>
                  <a:txBody>
                    <a:bodyPr/>
                    <a:lstStyle/>
                    <a:p>
                      <a:pPr algn="ctr" fontAlgn="ctr"/>
                      <a:r>
                        <a:rPr lang="en-US" sz="900" u="none" strike="noStrike" dirty="0">
                          <a:effectLst/>
                        </a:rPr>
                        <a:t>Municipality</a:t>
                      </a:r>
                      <a:endParaRPr lang="en-US" sz="900" b="1" i="0" u="none" strike="noStrike" dirty="0">
                        <a:solidFill>
                          <a:srgbClr val="000000"/>
                        </a:solidFill>
                        <a:effectLst/>
                        <a:latin typeface="Calibri"/>
                      </a:endParaRPr>
                    </a:p>
                  </a:txBody>
                  <a:tcPr marL="7658" marR="7658" marT="7658" marB="0" anchor="ctr"/>
                </a:tc>
                <a:tc>
                  <a:txBody>
                    <a:bodyPr/>
                    <a:lstStyle/>
                    <a:p>
                      <a:pPr algn="ctr" fontAlgn="ctr"/>
                      <a:r>
                        <a:rPr lang="en-US" sz="900" u="none" strike="noStrike">
                          <a:effectLst/>
                        </a:rPr>
                        <a:t>2015 Actual Expenditures</a:t>
                      </a:r>
                      <a:endParaRPr lang="en-US" sz="900" b="1"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2010 Population</a:t>
                      </a:r>
                      <a:endParaRPr lang="en-US" sz="900" b="1"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Mayoral Term</a:t>
                      </a:r>
                      <a:endParaRPr lang="en-US" sz="900" b="1"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School Committee Size</a:t>
                      </a:r>
                      <a:endParaRPr lang="en-US" sz="900" b="1"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School Committee District Reps</a:t>
                      </a:r>
                      <a:endParaRPr lang="en-US" sz="900" b="1"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School Committee At-Large Reps</a:t>
                      </a:r>
                      <a:endParaRPr lang="en-US" sz="900" b="1"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School Commitee Term</a:t>
                      </a:r>
                      <a:endParaRPr lang="en-US" sz="900" b="1"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Mayor on School Committee</a:t>
                      </a:r>
                      <a:endParaRPr lang="en-US" sz="900" b="1"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Mayor Chairs School Committee </a:t>
                      </a:r>
                      <a:endParaRPr lang="en-US" sz="900" b="1" i="0" u="none" strike="noStrike">
                        <a:solidFill>
                          <a:srgbClr val="000000"/>
                        </a:solidFill>
                        <a:effectLst/>
                        <a:latin typeface="Calibri"/>
                      </a:endParaRPr>
                    </a:p>
                  </a:txBody>
                  <a:tcPr marL="7658" marR="7658" marT="7658" marB="0" anchor="ctr"/>
                </a:tc>
              </a:tr>
              <a:tr h="153156">
                <a:tc>
                  <a:txBody>
                    <a:bodyPr/>
                    <a:lstStyle/>
                    <a:p>
                      <a:pPr algn="l" fontAlgn="ctr"/>
                      <a:r>
                        <a:rPr lang="en-US" sz="900" u="none" strike="noStrike">
                          <a:effectLst/>
                        </a:rPr>
                        <a:t>BOSTON</a:t>
                      </a:r>
                      <a:endParaRPr lang="en-US" sz="900" b="1" i="0" u="none" strike="noStrike">
                        <a:solidFill>
                          <a:srgbClr val="000000"/>
                        </a:solidFill>
                        <a:effectLst/>
                        <a:latin typeface="Calibri"/>
                      </a:endParaRPr>
                    </a:p>
                  </a:txBody>
                  <a:tcPr marL="7658" marR="7658" marT="7658" marB="0" anchor="ctr"/>
                </a:tc>
                <a:tc>
                  <a:txBody>
                    <a:bodyPr/>
                    <a:lstStyle/>
                    <a:p>
                      <a:pPr algn="r" fontAlgn="ctr"/>
                      <a:r>
                        <a:rPr lang="en-US" sz="800" u="none" strike="noStrike">
                          <a:effectLst/>
                        </a:rPr>
                        <a:t>$2,422,486,726</a:t>
                      </a:r>
                      <a:endParaRPr lang="en-US" sz="800" b="0" i="0" u="none" strike="noStrike">
                        <a:solidFill>
                          <a:srgbClr val="000000"/>
                        </a:solidFill>
                        <a:effectLst/>
                        <a:latin typeface="Arial"/>
                      </a:endParaRPr>
                    </a:p>
                  </a:txBody>
                  <a:tcPr marL="7658" marR="7658" marT="7658" marB="0" anchor="ctr"/>
                </a:tc>
                <a:tc>
                  <a:txBody>
                    <a:bodyPr/>
                    <a:lstStyle/>
                    <a:p>
                      <a:pPr algn="ctr" fontAlgn="ctr"/>
                      <a:r>
                        <a:rPr lang="en-US" sz="900" u="none" strike="noStrike">
                          <a:effectLst/>
                        </a:rPr>
                        <a:t>617,594</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4</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7</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0</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7</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4</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No</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No</a:t>
                      </a:r>
                      <a:endParaRPr lang="en-US" sz="900" b="0" i="0" u="none" strike="noStrike">
                        <a:solidFill>
                          <a:srgbClr val="000000"/>
                        </a:solidFill>
                        <a:effectLst/>
                        <a:latin typeface="Calibri"/>
                      </a:endParaRPr>
                    </a:p>
                  </a:txBody>
                  <a:tcPr marL="7658" marR="7658" marT="7658" marB="0" anchor="ctr"/>
                </a:tc>
              </a:tr>
              <a:tr h="153156">
                <a:tc>
                  <a:txBody>
                    <a:bodyPr/>
                    <a:lstStyle/>
                    <a:p>
                      <a:pPr algn="l" fontAlgn="ctr"/>
                      <a:r>
                        <a:rPr lang="en-US" sz="900" u="none" strike="noStrike">
                          <a:effectLst/>
                        </a:rPr>
                        <a:t>WORCESTER</a:t>
                      </a:r>
                      <a:endParaRPr lang="en-US" sz="900" b="1" i="0" u="none" strike="noStrike">
                        <a:solidFill>
                          <a:srgbClr val="000000"/>
                        </a:solidFill>
                        <a:effectLst/>
                        <a:latin typeface="Calibri"/>
                      </a:endParaRPr>
                    </a:p>
                  </a:txBody>
                  <a:tcPr marL="7658" marR="7658" marT="7658" marB="0" anchor="ctr"/>
                </a:tc>
                <a:tc>
                  <a:txBody>
                    <a:bodyPr/>
                    <a:lstStyle/>
                    <a:p>
                      <a:pPr algn="r" fontAlgn="ctr"/>
                      <a:r>
                        <a:rPr lang="en-US" sz="800" u="none" strike="noStrike">
                          <a:effectLst/>
                        </a:rPr>
                        <a:t>$501,794,480</a:t>
                      </a:r>
                      <a:endParaRPr lang="en-US" sz="800" b="0" i="0" u="none" strike="noStrike">
                        <a:solidFill>
                          <a:srgbClr val="000000"/>
                        </a:solidFill>
                        <a:effectLst/>
                        <a:latin typeface="Arial"/>
                      </a:endParaRPr>
                    </a:p>
                  </a:txBody>
                  <a:tcPr marL="7658" marR="7658" marT="7658" marB="0" anchor="ctr"/>
                </a:tc>
                <a:tc>
                  <a:txBody>
                    <a:bodyPr/>
                    <a:lstStyle/>
                    <a:p>
                      <a:pPr algn="ctr" fontAlgn="ctr"/>
                      <a:r>
                        <a:rPr lang="en-US" sz="900" u="none" strike="noStrike">
                          <a:effectLst/>
                        </a:rPr>
                        <a:t>181,045</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n/a</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7</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0</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6</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r>
              <a:tr h="153156">
                <a:tc>
                  <a:txBody>
                    <a:bodyPr/>
                    <a:lstStyle/>
                    <a:p>
                      <a:pPr algn="l" fontAlgn="ctr"/>
                      <a:r>
                        <a:rPr lang="en-US" sz="900" u="none" strike="noStrike">
                          <a:effectLst/>
                        </a:rPr>
                        <a:t>SPRINGFIELD</a:t>
                      </a:r>
                      <a:endParaRPr lang="en-US" sz="900" b="1" i="0" u="none" strike="noStrike">
                        <a:solidFill>
                          <a:srgbClr val="000000"/>
                        </a:solidFill>
                        <a:effectLst/>
                        <a:latin typeface="Calibri"/>
                      </a:endParaRPr>
                    </a:p>
                  </a:txBody>
                  <a:tcPr marL="7658" marR="7658" marT="7658" marB="0" anchor="ctr"/>
                </a:tc>
                <a:tc>
                  <a:txBody>
                    <a:bodyPr/>
                    <a:lstStyle/>
                    <a:p>
                      <a:pPr algn="r" fontAlgn="ctr"/>
                      <a:r>
                        <a:rPr lang="en-US" sz="800" u="none" strike="noStrike">
                          <a:effectLst/>
                        </a:rPr>
                        <a:t>$610,438,372</a:t>
                      </a:r>
                      <a:endParaRPr lang="en-US" sz="800" b="0" i="0" u="none" strike="noStrike">
                        <a:solidFill>
                          <a:srgbClr val="000000"/>
                        </a:solidFill>
                        <a:effectLst/>
                        <a:latin typeface="Arial"/>
                      </a:endParaRPr>
                    </a:p>
                  </a:txBody>
                  <a:tcPr marL="7658" marR="7658" marT="7658" marB="0" anchor="ctr"/>
                </a:tc>
                <a:tc>
                  <a:txBody>
                    <a:bodyPr/>
                    <a:lstStyle/>
                    <a:p>
                      <a:pPr algn="ctr" fontAlgn="ctr"/>
                      <a:r>
                        <a:rPr lang="en-US" sz="900" u="none" strike="noStrike">
                          <a:effectLst/>
                        </a:rPr>
                        <a:t>153,060</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4</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7</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4</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r>
              <a:tr h="153156">
                <a:tc>
                  <a:txBody>
                    <a:bodyPr/>
                    <a:lstStyle/>
                    <a:p>
                      <a:pPr algn="l" fontAlgn="ctr"/>
                      <a:r>
                        <a:rPr lang="en-US" sz="900" u="none" strike="noStrike">
                          <a:effectLst/>
                        </a:rPr>
                        <a:t>LOWELL</a:t>
                      </a:r>
                      <a:endParaRPr lang="en-US" sz="900" b="1" i="0" u="none" strike="noStrike">
                        <a:solidFill>
                          <a:srgbClr val="000000"/>
                        </a:solidFill>
                        <a:effectLst/>
                        <a:latin typeface="Calibri"/>
                      </a:endParaRPr>
                    </a:p>
                  </a:txBody>
                  <a:tcPr marL="7658" marR="7658" marT="7658" marB="0" anchor="ctr"/>
                </a:tc>
                <a:tc>
                  <a:txBody>
                    <a:bodyPr/>
                    <a:lstStyle/>
                    <a:p>
                      <a:pPr algn="r" fontAlgn="ctr"/>
                      <a:r>
                        <a:rPr lang="en-US" sz="800" u="none" strike="noStrike">
                          <a:effectLst/>
                        </a:rPr>
                        <a:t>$315,812,152</a:t>
                      </a:r>
                      <a:endParaRPr lang="en-US" sz="800" b="0" i="0" u="none" strike="noStrike">
                        <a:solidFill>
                          <a:srgbClr val="000000"/>
                        </a:solidFill>
                        <a:effectLst/>
                        <a:latin typeface="Arial"/>
                      </a:endParaRPr>
                    </a:p>
                  </a:txBody>
                  <a:tcPr marL="7658" marR="7658" marT="7658" marB="0" anchor="ctr"/>
                </a:tc>
                <a:tc>
                  <a:txBody>
                    <a:bodyPr/>
                    <a:lstStyle/>
                    <a:p>
                      <a:pPr algn="ctr" fontAlgn="ctr"/>
                      <a:r>
                        <a:rPr lang="en-US" sz="900" u="none" strike="noStrike">
                          <a:effectLst/>
                        </a:rPr>
                        <a:t>106,519</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n/a</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7</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0</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6</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r>
              <a:tr h="153156">
                <a:tc>
                  <a:txBody>
                    <a:bodyPr/>
                    <a:lstStyle/>
                    <a:p>
                      <a:pPr algn="l" fontAlgn="ctr"/>
                      <a:r>
                        <a:rPr lang="en-US" sz="900" u="none" strike="noStrike">
                          <a:effectLst/>
                        </a:rPr>
                        <a:t>CAMBRIDGE</a:t>
                      </a:r>
                      <a:endParaRPr lang="en-US" sz="900" b="1" i="0" u="none" strike="noStrike">
                        <a:solidFill>
                          <a:srgbClr val="000000"/>
                        </a:solidFill>
                        <a:effectLst/>
                        <a:latin typeface="Calibri"/>
                      </a:endParaRPr>
                    </a:p>
                  </a:txBody>
                  <a:tcPr marL="7658" marR="7658" marT="7658" marB="0" anchor="ctr"/>
                </a:tc>
                <a:tc>
                  <a:txBody>
                    <a:bodyPr/>
                    <a:lstStyle/>
                    <a:p>
                      <a:pPr algn="r" fontAlgn="ctr"/>
                      <a:r>
                        <a:rPr lang="en-US" sz="800" u="none" strike="noStrike">
                          <a:effectLst/>
                        </a:rPr>
                        <a:t>$499,142,760</a:t>
                      </a:r>
                      <a:endParaRPr lang="en-US" sz="800" b="0" i="0" u="none" strike="noStrike">
                        <a:solidFill>
                          <a:srgbClr val="000000"/>
                        </a:solidFill>
                        <a:effectLst/>
                        <a:latin typeface="Arial"/>
                      </a:endParaRPr>
                    </a:p>
                  </a:txBody>
                  <a:tcPr marL="7658" marR="7658" marT="7658" marB="0" anchor="ctr"/>
                </a:tc>
                <a:tc>
                  <a:txBody>
                    <a:bodyPr/>
                    <a:lstStyle/>
                    <a:p>
                      <a:pPr algn="ctr" fontAlgn="ctr"/>
                      <a:r>
                        <a:rPr lang="en-US" sz="900" u="none" strike="noStrike">
                          <a:effectLst/>
                        </a:rPr>
                        <a:t>105,162</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n/a</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7</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0</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6</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r>
              <a:tr h="153156">
                <a:tc>
                  <a:txBody>
                    <a:bodyPr/>
                    <a:lstStyle/>
                    <a:p>
                      <a:pPr algn="l" fontAlgn="ctr"/>
                      <a:r>
                        <a:rPr lang="en-US" sz="900" u="none" strike="noStrike">
                          <a:effectLst/>
                        </a:rPr>
                        <a:t>NEW BEDFORD</a:t>
                      </a:r>
                      <a:endParaRPr lang="en-US" sz="900" b="1" i="0" u="none" strike="noStrike">
                        <a:solidFill>
                          <a:srgbClr val="000000"/>
                        </a:solidFill>
                        <a:effectLst/>
                        <a:latin typeface="Calibri"/>
                      </a:endParaRPr>
                    </a:p>
                  </a:txBody>
                  <a:tcPr marL="7658" marR="7658" marT="7658" marB="0" anchor="ctr"/>
                </a:tc>
                <a:tc>
                  <a:txBody>
                    <a:bodyPr/>
                    <a:lstStyle/>
                    <a:p>
                      <a:pPr algn="r" fontAlgn="ctr"/>
                      <a:r>
                        <a:rPr lang="en-US" sz="800" u="none" strike="noStrike">
                          <a:effectLst/>
                        </a:rPr>
                        <a:t>$250,531,810</a:t>
                      </a:r>
                      <a:endParaRPr lang="en-US" sz="800" b="0" i="0" u="none" strike="noStrike">
                        <a:solidFill>
                          <a:srgbClr val="000000"/>
                        </a:solidFill>
                        <a:effectLst/>
                        <a:latin typeface="Arial"/>
                      </a:endParaRPr>
                    </a:p>
                  </a:txBody>
                  <a:tcPr marL="7658" marR="7658" marT="7658" marB="0" anchor="ctr"/>
                </a:tc>
                <a:tc>
                  <a:txBody>
                    <a:bodyPr/>
                    <a:lstStyle/>
                    <a:p>
                      <a:pPr algn="ctr" fontAlgn="ctr"/>
                      <a:r>
                        <a:rPr lang="en-US" sz="900" u="none" strike="noStrike">
                          <a:effectLst/>
                        </a:rPr>
                        <a:t>95,072</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7</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0</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6</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4</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r>
              <a:tr h="153156">
                <a:tc>
                  <a:txBody>
                    <a:bodyPr/>
                    <a:lstStyle/>
                    <a:p>
                      <a:pPr algn="l" fontAlgn="ctr"/>
                      <a:r>
                        <a:rPr lang="en-US" sz="900" u="none" strike="noStrike">
                          <a:effectLst/>
                        </a:rPr>
                        <a:t>BROCKTON</a:t>
                      </a:r>
                      <a:endParaRPr lang="en-US" sz="900" b="1" i="0" u="none" strike="noStrike">
                        <a:solidFill>
                          <a:srgbClr val="000000"/>
                        </a:solidFill>
                        <a:effectLst/>
                        <a:latin typeface="Calibri"/>
                      </a:endParaRPr>
                    </a:p>
                  </a:txBody>
                  <a:tcPr marL="7658" marR="7658" marT="7658" marB="0" anchor="ctr"/>
                </a:tc>
                <a:tc>
                  <a:txBody>
                    <a:bodyPr/>
                    <a:lstStyle/>
                    <a:p>
                      <a:pPr algn="r" fontAlgn="ctr"/>
                      <a:r>
                        <a:rPr lang="en-US" sz="800" u="none" strike="noStrike">
                          <a:effectLst/>
                        </a:rPr>
                        <a:t>$282,026,326</a:t>
                      </a:r>
                      <a:endParaRPr lang="en-US" sz="800" b="0" i="0" u="none" strike="noStrike">
                        <a:solidFill>
                          <a:srgbClr val="000000"/>
                        </a:solidFill>
                        <a:effectLst/>
                        <a:latin typeface="Arial"/>
                      </a:endParaRPr>
                    </a:p>
                  </a:txBody>
                  <a:tcPr marL="7658" marR="7658" marT="7658" marB="0" anchor="ctr"/>
                </a:tc>
                <a:tc>
                  <a:txBody>
                    <a:bodyPr/>
                    <a:lstStyle/>
                    <a:p>
                      <a:pPr algn="ctr" fontAlgn="ctr"/>
                      <a:r>
                        <a:rPr lang="en-US" sz="900" u="none" strike="noStrike">
                          <a:effectLst/>
                        </a:rPr>
                        <a:t>93,810</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8</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7</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0</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r>
              <a:tr h="153156">
                <a:tc>
                  <a:txBody>
                    <a:bodyPr/>
                    <a:lstStyle/>
                    <a:p>
                      <a:pPr algn="l" fontAlgn="ctr"/>
                      <a:r>
                        <a:rPr lang="en-US" sz="900" u="none" strike="noStrike">
                          <a:effectLst/>
                        </a:rPr>
                        <a:t>QUINCY</a:t>
                      </a:r>
                      <a:endParaRPr lang="en-US" sz="900" b="1" i="0" u="none" strike="noStrike">
                        <a:solidFill>
                          <a:srgbClr val="000000"/>
                        </a:solidFill>
                        <a:effectLst/>
                        <a:latin typeface="Calibri"/>
                      </a:endParaRPr>
                    </a:p>
                  </a:txBody>
                  <a:tcPr marL="7658" marR="7658" marT="7658" marB="0" anchor="ctr"/>
                </a:tc>
                <a:tc>
                  <a:txBody>
                    <a:bodyPr/>
                    <a:lstStyle/>
                    <a:p>
                      <a:pPr algn="r" fontAlgn="ctr"/>
                      <a:r>
                        <a:rPr lang="en-US" sz="800" u="none" strike="noStrike">
                          <a:effectLst/>
                        </a:rPr>
                        <a:t>$283,850,033</a:t>
                      </a:r>
                      <a:endParaRPr lang="en-US" sz="800" b="0" i="0" u="none" strike="noStrike">
                        <a:solidFill>
                          <a:srgbClr val="000000"/>
                        </a:solidFill>
                        <a:effectLst/>
                        <a:latin typeface="Arial"/>
                      </a:endParaRPr>
                    </a:p>
                  </a:txBody>
                  <a:tcPr marL="7658" marR="7658" marT="7658" marB="0" anchor="ctr"/>
                </a:tc>
                <a:tc>
                  <a:txBody>
                    <a:bodyPr/>
                    <a:lstStyle/>
                    <a:p>
                      <a:pPr algn="ctr" fontAlgn="ctr"/>
                      <a:r>
                        <a:rPr lang="en-US" sz="900" u="none" strike="noStrike">
                          <a:effectLst/>
                        </a:rPr>
                        <a:t>92,271</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4</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7</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0</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6</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4</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r>
              <a:tr h="153156">
                <a:tc>
                  <a:txBody>
                    <a:bodyPr/>
                    <a:lstStyle/>
                    <a:p>
                      <a:pPr algn="l" fontAlgn="ctr"/>
                      <a:r>
                        <a:rPr lang="en-US" sz="900" u="none" strike="noStrike">
                          <a:effectLst/>
                        </a:rPr>
                        <a:t>LYNN</a:t>
                      </a:r>
                      <a:endParaRPr lang="en-US" sz="900" b="1" i="0" u="none" strike="noStrike">
                        <a:solidFill>
                          <a:srgbClr val="000000"/>
                        </a:solidFill>
                        <a:effectLst/>
                        <a:latin typeface="Calibri"/>
                      </a:endParaRPr>
                    </a:p>
                  </a:txBody>
                  <a:tcPr marL="7658" marR="7658" marT="7658" marB="0" anchor="ctr"/>
                </a:tc>
                <a:tc>
                  <a:txBody>
                    <a:bodyPr/>
                    <a:lstStyle/>
                    <a:p>
                      <a:pPr algn="r" fontAlgn="ctr"/>
                      <a:r>
                        <a:rPr lang="en-US" sz="800" u="none" strike="noStrike">
                          <a:effectLst/>
                        </a:rPr>
                        <a:t>$290,209,498</a:t>
                      </a:r>
                      <a:endParaRPr lang="en-US" sz="800" b="0" i="0" u="none" strike="noStrike">
                        <a:solidFill>
                          <a:srgbClr val="000000"/>
                        </a:solidFill>
                        <a:effectLst/>
                        <a:latin typeface="Arial"/>
                      </a:endParaRPr>
                    </a:p>
                  </a:txBody>
                  <a:tcPr marL="7658" marR="7658" marT="7658" marB="0" anchor="ctr"/>
                </a:tc>
                <a:tc>
                  <a:txBody>
                    <a:bodyPr/>
                    <a:lstStyle/>
                    <a:p>
                      <a:pPr algn="ctr" fontAlgn="ctr"/>
                      <a:r>
                        <a:rPr lang="en-US" sz="900" u="none" strike="noStrike">
                          <a:effectLst/>
                        </a:rPr>
                        <a:t>90,329</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7</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0</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6</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r>
              <a:tr h="153156">
                <a:tc>
                  <a:txBody>
                    <a:bodyPr/>
                    <a:lstStyle/>
                    <a:p>
                      <a:pPr algn="l" fontAlgn="ctr"/>
                      <a:r>
                        <a:rPr lang="en-US" sz="900" u="none" strike="noStrike">
                          <a:effectLst/>
                        </a:rPr>
                        <a:t>FALL RIVER</a:t>
                      </a:r>
                      <a:endParaRPr lang="en-US" sz="900" b="1" i="0" u="none" strike="noStrike">
                        <a:solidFill>
                          <a:srgbClr val="000000"/>
                        </a:solidFill>
                        <a:effectLst/>
                        <a:latin typeface="Calibri"/>
                      </a:endParaRPr>
                    </a:p>
                  </a:txBody>
                  <a:tcPr marL="7658" marR="7658" marT="7658" marB="0" anchor="ctr"/>
                </a:tc>
                <a:tc>
                  <a:txBody>
                    <a:bodyPr/>
                    <a:lstStyle/>
                    <a:p>
                      <a:pPr algn="r" fontAlgn="ctr"/>
                      <a:r>
                        <a:rPr lang="en-US" sz="800" u="none" strike="noStrike">
                          <a:effectLst/>
                        </a:rPr>
                        <a:t>$209,046,484</a:t>
                      </a:r>
                      <a:endParaRPr lang="en-US" sz="800" b="0" i="0" u="none" strike="noStrike">
                        <a:solidFill>
                          <a:srgbClr val="000000"/>
                        </a:solidFill>
                        <a:effectLst/>
                        <a:latin typeface="Arial"/>
                      </a:endParaRPr>
                    </a:p>
                  </a:txBody>
                  <a:tcPr marL="7658" marR="7658" marT="7658" marB="0" anchor="ctr"/>
                </a:tc>
                <a:tc>
                  <a:txBody>
                    <a:bodyPr/>
                    <a:lstStyle/>
                    <a:p>
                      <a:pPr algn="ctr" fontAlgn="ctr"/>
                      <a:r>
                        <a:rPr lang="en-US" sz="900" u="none" strike="noStrike">
                          <a:effectLst/>
                        </a:rPr>
                        <a:t>88,857</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7</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0</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6</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3</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r>
              <a:tr h="153156">
                <a:tc>
                  <a:txBody>
                    <a:bodyPr/>
                    <a:lstStyle/>
                    <a:p>
                      <a:pPr algn="l" fontAlgn="ctr"/>
                      <a:r>
                        <a:rPr lang="en-US" sz="900" u="none" strike="noStrike">
                          <a:effectLst/>
                        </a:rPr>
                        <a:t>NEWTON</a:t>
                      </a:r>
                      <a:endParaRPr lang="en-US" sz="900" b="1" i="0" u="none" strike="noStrike">
                        <a:solidFill>
                          <a:srgbClr val="000000"/>
                        </a:solidFill>
                        <a:effectLst/>
                        <a:latin typeface="Calibri"/>
                      </a:endParaRPr>
                    </a:p>
                  </a:txBody>
                  <a:tcPr marL="7658" marR="7658" marT="7658" marB="0" anchor="ctr"/>
                </a:tc>
                <a:tc>
                  <a:txBody>
                    <a:bodyPr/>
                    <a:lstStyle/>
                    <a:p>
                      <a:pPr algn="r" fontAlgn="ctr"/>
                      <a:r>
                        <a:rPr lang="en-US" sz="800" u="none" strike="noStrike">
                          <a:effectLst/>
                        </a:rPr>
                        <a:t>$301,527,464</a:t>
                      </a:r>
                      <a:endParaRPr lang="en-US" sz="800" b="0" i="0" u="none" strike="noStrike">
                        <a:solidFill>
                          <a:srgbClr val="000000"/>
                        </a:solidFill>
                        <a:effectLst/>
                        <a:latin typeface="Arial"/>
                      </a:endParaRPr>
                    </a:p>
                  </a:txBody>
                  <a:tcPr marL="7658" marR="7658" marT="7658" marB="0" anchor="ctr"/>
                </a:tc>
                <a:tc>
                  <a:txBody>
                    <a:bodyPr/>
                    <a:lstStyle/>
                    <a:p>
                      <a:pPr algn="ctr" fontAlgn="ctr"/>
                      <a:r>
                        <a:rPr lang="en-US" sz="900" u="none" strike="noStrike">
                          <a:effectLst/>
                        </a:rPr>
                        <a:t>85,146</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4</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9</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8</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0</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3</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 </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r>
              <a:tr h="153156">
                <a:tc>
                  <a:txBody>
                    <a:bodyPr/>
                    <a:lstStyle/>
                    <a:p>
                      <a:pPr algn="l" fontAlgn="ctr"/>
                      <a:r>
                        <a:rPr lang="en-US" sz="900" u="none" strike="noStrike">
                          <a:effectLst/>
                        </a:rPr>
                        <a:t>LAWRENCE</a:t>
                      </a:r>
                      <a:endParaRPr lang="en-US" sz="900" b="1" i="0" u="none" strike="noStrike">
                        <a:solidFill>
                          <a:srgbClr val="000000"/>
                        </a:solidFill>
                        <a:effectLst/>
                        <a:latin typeface="Calibri"/>
                      </a:endParaRPr>
                    </a:p>
                  </a:txBody>
                  <a:tcPr marL="7658" marR="7658" marT="7658" marB="0" anchor="ctr"/>
                </a:tc>
                <a:tc>
                  <a:txBody>
                    <a:bodyPr/>
                    <a:lstStyle/>
                    <a:p>
                      <a:pPr algn="r" fontAlgn="ctr"/>
                      <a:r>
                        <a:rPr lang="en-US" sz="800" u="none" strike="noStrike">
                          <a:effectLst/>
                        </a:rPr>
                        <a:t>$268,627,309</a:t>
                      </a:r>
                      <a:endParaRPr lang="en-US" sz="800" b="0" i="0" u="none" strike="noStrike">
                        <a:solidFill>
                          <a:srgbClr val="000000"/>
                        </a:solidFill>
                        <a:effectLst/>
                        <a:latin typeface="Arial"/>
                      </a:endParaRPr>
                    </a:p>
                  </a:txBody>
                  <a:tcPr marL="7658" marR="7658" marT="7658" marB="0" anchor="ctr"/>
                </a:tc>
                <a:tc>
                  <a:txBody>
                    <a:bodyPr/>
                    <a:lstStyle/>
                    <a:p>
                      <a:pPr algn="ctr" fontAlgn="ctr"/>
                      <a:r>
                        <a:rPr lang="en-US" sz="900" u="none" strike="noStrike">
                          <a:effectLst/>
                        </a:rPr>
                        <a:t>76,377</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4</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7</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6</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0</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r>
              <a:tr h="153156">
                <a:tc>
                  <a:txBody>
                    <a:bodyPr/>
                    <a:lstStyle/>
                    <a:p>
                      <a:pPr algn="l" fontAlgn="ctr"/>
                      <a:r>
                        <a:rPr lang="en-US" sz="900" u="none" strike="noStrike">
                          <a:effectLst/>
                        </a:rPr>
                        <a:t>SOMERVILLE</a:t>
                      </a:r>
                      <a:endParaRPr lang="en-US" sz="900" b="1" i="0" u="none" strike="noStrike">
                        <a:solidFill>
                          <a:srgbClr val="000000"/>
                        </a:solidFill>
                        <a:effectLst/>
                        <a:latin typeface="Calibri"/>
                      </a:endParaRPr>
                    </a:p>
                  </a:txBody>
                  <a:tcPr marL="7658" marR="7658" marT="7658" marB="0" anchor="ctr"/>
                </a:tc>
                <a:tc>
                  <a:txBody>
                    <a:bodyPr/>
                    <a:lstStyle/>
                    <a:p>
                      <a:pPr algn="r" fontAlgn="ctr"/>
                      <a:r>
                        <a:rPr lang="en-US" sz="800" u="none" strike="noStrike">
                          <a:effectLst/>
                        </a:rPr>
                        <a:t>$201,387,380</a:t>
                      </a:r>
                      <a:endParaRPr lang="en-US" sz="800" b="0" i="0" u="none" strike="noStrike">
                        <a:solidFill>
                          <a:srgbClr val="000000"/>
                        </a:solidFill>
                        <a:effectLst/>
                        <a:latin typeface="Arial"/>
                      </a:endParaRPr>
                    </a:p>
                  </a:txBody>
                  <a:tcPr marL="7658" marR="7658" marT="7658" marB="0" anchor="ctr"/>
                </a:tc>
                <a:tc>
                  <a:txBody>
                    <a:bodyPr/>
                    <a:lstStyle/>
                    <a:p>
                      <a:pPr algn="ctr" fontAlgn="ctr"/>
                      <a:r>
                        <a:rPr lang="en-US" sz="900" u="none" strike="noStrike">
                          <a:effectLst/>
                        </a:rPr>
                        <a:t>75,754</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9</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7</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0</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No</a:t>
                      </a:r>
                      <a:endParaRPr lang="en-US" sz="900" b="0" i="0" u="none" strike="noStrike">
                        <a:solidFill>
                          <a:srgbClr val="000000"/>
                        </a:solidFill>
                        <a:effectLst/>
                        <a:latin typeface="Calibri"/>
                      </a:endParaRPr>
                    </a:p>
                  </a:txBody>
                  <a:tcPr marL="7658" marR="7658" marT="7658" marB="0" anchor="ctr"/>
                </a:tc>
              </a:tr>
              <a:tr h="153156">
                <a:tc>
                  <a:txBody>
                    <a:bodyPr/>
                    <a:lstStyle/>
                    <a:p>
                      <a:pPr algn="l" fontAlgn="ctr"/>
                      <a:r>
                        <a:rPr lang="en-US" sz="900" u="none" strike="noStrike" dirty="0">
                          <a:effectLst/>
                        </a:rPr>
                        <a:t>FRAMINGHAM</a:t>
                      </a:r>
                      <a:endParaRPr lang="en-US" sz="900" b="1" i="0" u="none" strike="noStrike" dirty="0">
                        <a:solidFill>
                          <a:srgbClr val="000000"/>
                        </a:solidFill>
                        <a:effectLst/>
                        <a:latin typeface="Calibri"/>
                      </a:endParaRPr>
                    </a:p>
                  </a:txBody>
                  <a:tcPr marL="7658" marR="7658" marT="7658" marB="0" anchor="ctr">
                    <a:solidFill>
                      <a:srgbClr val="FFFF00"/>
                    </a:solidFill>
                  </a:tcPr>
                </a:tc>
                <a:tc>
                  <a:txBody>
                    <a:bodyPr/>
                    <a:lstStyle/>
                    <a:p>
                      <a:pPr algn="r" fontAlgn="ctr"/>
                      <a:r>
                        <a:rPr lang="en-US" sz="800" u="none" strike="noStrike">
                          <a:effectLst/>
                        </a:rPr>
                        <a:t>$238,310,192</a:t>
                      </a:r>
                      <a:endParaRPr lang="en-US" sz="800" b="0" i="0" u="none" strike="noStrike">
                        <a:solidFill>
                          <a:srgbClr val="000000"/>
                        </a:solidFill>
                        <a:effectLst/>
                        <a:latin typeface="Arial"/>
                      </a:endParaRPr>
                    </a:p>
                  </a:txBody>
                  <a:tcPr marL="7658" marR="7658" marT="7658" marB="0" anchor="ctr">
                    <a:solidFill>
                      <a:srgbClr val="FFFF00"/>
                    </a:solidFill>
                  </a:tcPr>
                </a:tc>
                <a:tc>
                  <a:txBody>
                    <a:bodyPr/>
                    <a:lstStyle/>
                    <a:p>
                      <a:pPr algn="ctr" fontAlgn="ctr"/>
                      <a:r>
                        <a:rPr lang="en-US" sz="900" u="none" strike="noStrike">
                          <a:effectLst/>
                        </a:rPr>
                        <a:t>68,318</a:t>
                      </a:r>
                      <a:endParaRPr lang="en-US" sz="900" b="0" i="0" u="none" strike="noStrike">
                        <a:solidFill>
                          <a:srgbClr val="000000"/>
                        </a:solidFill>
                        <a:effectLst/>
                        <a:latin typeface="Calibri"/>
                      </a:endParaRPr>
                    </a:p>
                  </a:txBody>
                  <a:tcPr marL="7658" marR="7658" marT="7658" marB="0" anchor="ctr">
                    <a:solidFill>
                      <a:srgbClr val="FFFF00"/>
                    </a:solidFill>
                  </a:tcPr>
                </a:tc>
                <a:tc>
                  <a:txBody>
                    <a:bodyPr/>
                    <a:lstStyle/>
                    <a:p>
                      <a:pPr algn="ctr" fontAlgn="ctr"/>
                      <a:r>
                        <a:rPr lang="en-US" sz="900" b="0" i="0" u="none" strike="noStrike" dirty="0" smtClean="0">
                          <a:solidFill>
                            <a:schemeClr val="dk1"/>
                          </a:solidFill>
                          <a:effectLst/>
                          <a:latin typeface="+mn-lt"/>
                        </a:rPr>
                        <a:t>4</a:t>
                      </a:r>
                      <a:endParaRPr lang="en-US" sz="900" b="0" i="0" u="none" strike="noStrike" dirty="0">
                        <a:solidFill>
                          <a:srgbClr val="000000"/>
                        </a:solidFill>
                        <a:effectLst/>
                        <a:latin typeface="Calibri"/>
                      </a:endParaRPr>
                    </a:p>
                  </a:txBody>
                  <a:tcPr marL="7658" marR="7658" marT="7658" marB="0" anchor="ctr">
                    <a:solidFill>
                      <a:srgbClr val="FFFF00"/>
                    </a:solidFill>
                  </a:tcPr>
                </a:tc>
                <a:tc>
                  <a:txBody>
                    <a:bodyPr/>
                    <a:lstStyle/>
                    <a:p>
                      <a:pPr algn="ctr" fontAlgn="ctr"/>
                      <a:r>
                        <a:rPr lang="en-US" sz="900" b="0" i="0" u="none" strike="noStrike" dirty="0">
                          <a:solidFill>
                            <a:schemeClr val="dk1"/>
                          </a:solidFill>
                          <a:effectLst/>
                          <a:latin typeface="+mn-lt"/>
                        </a:rPr>
                        <a:t>9</a:t>
                      </a:r>
                      <a:endParaRPr lang="en-US" sz="900" b="0" i="0" u="none" strike="noStrike" dirty="0">
                        <a:solidFill>
                          <a:srgbClr val="000000"/>
                        </a:solidFill>
                        <a:effectLst/>
                        <a:latin typeface="Calibri"/>
                      </a:endParaRPr>
                    </a:p>
                  </a:txBody>
                  <a:tcPr marL="7658" marR="7658" marT="7658" marB="0" anchor="ctr">
                    <a:solidFill>
                      <a:srgbClr val="FFFF00"/>
                    </a:solidFill>
                  </a:tcPr>
                </a:tc>
                <a:tc>
                  <a:txBody>
                    <a:bodyPr/>
                    <a:lstStyle/>
                    <a:p>
                      <a:pPr algn="ctr" fontAlgn="ctr"/>
                      <a:r>
                        <a:rPr lang="en-US" sz="900" b="0" i="0" u="none" strike="noStrike" dirty="0">
                          <a:solidFill>
                            <a:schemeClr val="dk1"/>
                          </a:solidFill>
                          <a:effectLst/>
                          <a:latin typeface="+mn-lt"/>
                        </a:rPr>
                        <a:t>9</a:t>
                      </a:r>
                      <a:endParaRPr lang="en-US" sz="900" b="0" i="0" u="none" strike="noStrike" dirty="0">
                        <a:solidFill>
                          <a:srgbClr val="000000"/>
                        </a:solidFill>
                        <a:effectLst/>
                        <a:latin typeface="Calibri"/>
                      </a:endParaRPr>
                    </a:p>
                  </a:txBody>
                  <a:tcPr marL="7658" marR="7658" marT="7658" marB="0" anchor="ctr">
                    <a:solidFill>
                      <a:srgbClr val="FFFF00"/>
                    </a:solidFill>
                  </a:tcPr>
                </a:tc>
                <a:tc>
                  <a:txBody>
                    <a:bodyPr/>
                    <a:lstStyle/>
                    <a:p>
                      <a:pPr algn="ctr" fontAlgn="ctr"/>
                      <a:r>
                        <a:rPr lang="en-US" sz="900" b="0" i="0" u="none" strike="noStrike" dirty="0">
                          <a:solidFill>
                            <a:schemeClr val="dk1"/>
                          </a:solidFill>
                          <a:effectLst/>
                          <a:latin typeface="+mn-lt"/>
                        </a:rPr>
                        <a:t>0</a:t>
                      </a:r>
                      <a:endParaRPr lang="en-US" sz="900" b="0" i="0" u="none" strike="noStrike" dirty="0">
                        <a:solidFill>
                          <a:srgbClr val="000000"/>
                        </a:solidFill>
                        <a:effectLst/>
                        <a:latin typeface="Calibri"/>
                      </a:endParaRPr>
                    </a:p>
                  </a:txBody>
                  <a:tcPr marL="7658" marR="7658" marT="7658" marB="0" anchor="ctr">
                    <a:solidFill>
                      <a:srgbClr val="FFFF00"/>
                    </a:solidFill>
                  </a:tcPr>
                </a:tc>
                <a:tc>
                  <a:txBody>
                    <a:bodyPr/>
                    <a:lstStyle/>
                    <a:p>
                      <a:pPr algn="ctr" fontAlgn="ctr"/>
                      <a:r>
                        <a:rPr lang="en-US" sz="900" b="0" i="0" u="none" strike="noStrike" dirty="0">
                          <a:solidFill>
                            <a:schemeClr val="dk1"/>
                          </a:solidFill>
                          <a:effectLst/>
                          <a:latin typeface="+mn-lt"/>
                        </a:rPr>
                        <a:t>2</a:t>
                      </a:r>
                      <a:endParaRPr lang="en-US" sz="900" b="0" i="0" u="none" strike="noStrike" dirty="0">
                        <a:solidFill>
                          <a:srgbClr val="000000"/>
                        </a:solidFill>
                        <a:effectLst/>
                        <a:latin typeface="Calibri"/>
                      </a:endParaRPr>
                    </a:p>
                  </a:txBody>
                  <a:tcPr marL="7658" marR="7658" marT="7658" marB="0" anchor="ctr">
                    <a:solidFill>
                      <a:srgbClr val="FFFF00"/>
                    </a:solidFill>
                  </a:tcPr>
                </a:tc>
                <a:tc>
                  <a:txBody>
                    <a:bodyPr/>
                    <a:lstStyle/>
                    <a:p>
                      <a:pPr algn="ctr" fontAlgn="ctr"/>
                      <a:r>
                        <a:rPr lang="en-US" sz="900" b="0" i="0" u="none" strike="noStrike" dirty="0" smtClean="0">
                          <a:solidFill>
                            <a:schemeClr val="dk1"/>
                          </a:solidFill>
                          <a:effectLst/>
                          <a:latin typeface="+mn-lt"/>
                        </a:rPr>
                        <a:t>Yes</a:t>
                      </a:r>
                      <a:endParaRPr lang="en-US" sz="900" b="0" i="0" u="none" strike="noStrike" dirty="0">
                        <a:solidFill>
                          <a:srgbClr val="000000"/>
                        </a:solidFill>
                        <a:effectLst/>
                        <a:latin typeface="Calibri"/>
                      </a:endParaRPr>
                    </a:p>
                  </a:txBody>
                  <a:tcPr marL="7658" marR="7658" marT="7658" marB="0" anchor="ctr">
                    <a:solidFill>
                      <a:srgbClr val="FFFF00"/>
                    </a:solidFill>
                  </a:tcPr>
                </a:tc>
                <a:tc>
                  <a:txBody>
                    <a:bodyPr/>
                    <a:lstStyle/>
                    <a:p>
                      <a:pPr algn="ctr" fontAlgn="ctr"/>
                      <a:r>
                        <a:rPr lang="en-US" sz="900" b="0" i="0" u="none" strike="noStrike" dirty="0" smtClean="0">
                          <a:solidFill>
                            <a:schemeClr val="dk1"/>
                          </a:solidFill>
                          <a:effectLst/>
                          <a:latin typeface="+mn-lt"/>
                        </a:rPr>
                        <a:t>No</a:t>
                      </a:r>
                      <a:endParaRPr lang="en-US" sz="900" b="0" i="0" u="none" strike="noStrike" dirty="0">
                        <a:solidFill>
                          <a:srgbClr val="000000"/>
                        </a:solidFill>
                        <a:effectLst/>
                        <a:latin typeface="Calibri"/>
                      </a:endParaRPr>
                    </a:p>
                  </a:txBody>
                  <a:tcPr marL="7658" marR="7658" marT="7658" marB="0" anchor="ctr">
                    <a:solidFill>
                      <a:srgbClr val="FFFF00"/>
                    </a:solidFill>
                  </a:tcPr>
                </a:tc>
              </a:tr>
              <a:tr h="153156">
                <a:tc>
                  <a:txBody>
                    <a:bodyPr/>
                    <a:lstStyle/>
                    <a:p>
                      <a:pPr algn="l" fontAlgn="ctr"/>
                      <a:r>
                        <a:rPr lang="en-US" sz="900" u="none" strike="noStrike" dirty="0">
                          <a:effectLst/>
                        </a:rPr>
                        <a:t>HAVERHILL</a:t>
                      </a:r>
                      <a:endParaRPr lang="en-US" sz="900" b="1" i="0" u="none" strike="noStrike" dirty="0">
                        <a:solidFill>
                          <a:srgbClr val="000000"/>
                        </a:solidFill>
                        <a:effectLst/>
                        <a:latin typeface="Calibri"/>
                      </a:endParaRPr>
                    </a:p>
                  </a:txBody>
                  <a:tcPr marL="7658" marR="7658" marT="7658" marB="0" anchor="ctr"/>
                </a:tc>
                <a:tc>
                  <a:txBody>
                    <a:bodyPr/>
                    <a:lstStyle/>
                    <a:p>
                      <a:pPr algn="r" fontAlgn="ctr"/>
                      <a:r>
                        <a:rPr lang="en-US" sz="800" u="none" strike="noStrike">
                          <a:effectLst/>
                        </a:rPr>
                        <a:t>$165,704,510</a:t>
                      </a:r>
                      <a:endParaRPr lang="en-US" sz="800" b="0" i="0" u="none" strike="noStrike">
                        <a:solidFill>
                          <a:srgbClr val="000000"/>
                        </a:solidFill>
                        <a:effectLst/>
                        <a:latin typeface="Arial"/>
                      </a:endParaRPr>
                    </a:p>
                  </a:txBody>
                  <a:tcPr marL="7658" marR="7658" marT="7658" marB="0" anchor="ctr"/>
                </a:tc>
                <a:tc>
                  <a:txBody>
                    <a:bodyPr/>
                    <a:lstStyle/>
                    <a:p>
                      <a:pPr algn="ctr" fontAlgn="ctr"/>
                      <a:r>
                        <a:rPr lang="en-US" sz="900" u="none" strike="noStrike">
                          <a:effectLst/>
                        </a:rPr>
                        <a:t>60,879</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7</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0</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6</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4</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r>
              <a:tr h="153156">
                <a:tc>
                  <a:txBody>
                    <a:bodyPr/>
                    <a:lstStyle/>
                    <a:p>
                      <a:pPr algn="l" fontAlgn="ctr"/>
                      <a:r>
                        <a:rPr lang="en-US" sz="900" u="none" strike="noStrike">
                          <a:effectLst/>
                        </a:rPr>
                        <a:t>WALTHAM</a:t>
                      </a:r>
                      <a:endParaRPr lang="en-US" sz="900" b="1" i="0" u="none" strike="noStrike">
                        <a:solidFill>
                          <a:srgbClr val="000000"/>
                        </a:solidFill>
                        <a:effectLst/>
                        <a:latin typeface="Calibri"/>
                      </a:endParaRPr>
                    </a:p>
                  </a:txBody>
                  <a:tcPr marL="7658" marR="7658" marT="7658" marB="0" anchor="ctr"/>
                </a:tc>
                <a:tc>
                  <a:txBody>
                    <a:bodyPr/>
                    <a:lstStyle/>
                    <a:p>
                      <a:pPr algn="r" fontAlgn="ctr"/>
                      <a:r>
                        <a:rPr lang="en-US" sz="800" u="none" strike="noStrike">
                          <a:effectLst/>
                        </a:rPr>
                        <a:t>$167,773,598</a:t>
                      </a:r>
                      <a:endParaRPr lang="en-US" sz="800" b="0" i="0" u="none" strike="noStrike">
                        <a:solidFill>
                          <a:srgbClr val="000000"/>
                        </a:solidFill>
                        <a:effectLst/>
                        <a:latin typeface="Arial"/>
                      </a:endParaRPr>
                    </a:p>
                  </a:txBody>
                  <a:tcPr marL="7658" marR="7658" marT="7658" marB="0" anchor="ctr"/>
                </a:tc>
                <a:tc>
                  <a:txBody>
                    <a:bodyPr/>
                    <a:lstStyle/>
                    <a:p>
                      <a:pPr algn="ctr" fontAlgn="ctr"/>
                      <a:r>
                        <a:rPr lang="en-US" sz="900" u="none" strike="noStrike">
                          <a:effectLst/>
                        </a:rPr>
                        <a:t>60,632</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4</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7</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0</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6</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4</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r>
              <a:tr h="153156">
                <a:tc>
                  <a:txBody>
                    <a:bodyPr/>
                    <a:lstStyle/>
                    <a:p>
                      <a:pPr algn="l" fontAlgn="ctr"/>
                      <a:r>
                        <a:rPr lang="en-US" sz="900" u="none" strike="noStrike">
                          <a:effectLst/>
                        </a:rPr>
                        <a:t>MALDEN</a:t>
                      </a:r>
                      <a:endParaRPr lang="en-US" sz="900" b="1" i="0" u="none" strike="noStrike">
                        <a:solidFill>
                          <a:srgbClr val="000000"/>
                        </a:solidFill>
                        <a:effectLst/>
                        <a:latin typeface="Calibri"/>
                      </a:endParaRPr>
                    </a:p>
                  </a:txBody>
                  <a:tcPr marL="7658" marR="7658" marT="7658" marB="0" anchor="ctr"/>
                </a:tc>
                <a:tc>
                  <a:txBody>
                    <a:bodyPr/>
                    <a:lstStyle/>
                    <a:p>
                      <a:pPr algn="r" fontAlgn="ctr"/>
                      <a:r>
                        <a:rPr lang="en-US" sz="800" u="none" strike="noStrike">
                          <a:effectLst/>
                        </a:rPr>
                        <a:t>$144,920,554</a:t>
                      </a:r>
                      <a:endParaRPr lang="en-US" sz="800" b="0" i="0" u="none" strike="noStrike">
                        <a:solidFill>
                          <a:srgbClr val="000000"/>
                        </a:solidFill>
                        <a:effectLst/>
                        <a:latin typeface="Arial"/>
                      </a:endParaRPr>
                    </a:p>
                  </a:txBody>
                  <a:tcPr marL="7658" marR="7658" marT="7658" marB="0" anchor="ctr"/>
                </a:tc>
                <a:tc>
                  <a:txBody>
                    <a:bodyPr/>
                    <a:lstStyle/>
                    <a:p>
                      <a:pPr algn="ctr" fontAlgn="ctr"/>
                      <a:r>
                        <a:rPr lang="en-US" sz="900" u="none" strike="noStrike">
                          <a:effectLst/>
                        </a:rPr>
                        <a:t>59,450</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4</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9</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8</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0</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r>
              <a:tr h="153156">
                <a:tc>
                  <a:txBody>
                    <a:bodyPr/>
                    <a:lstStyle/>
                    <a:p>
                      <a:pPr algn="l" fontAlgn="ctr"/>
                      <a:r>
                        <a:rPr lang="en-US" sz="900" u="none" strike="noStrike">
                          <a:effectLst/>
                        </a:rPr>
                        <a:t>BROOKLINE</a:t>
                      </a:r>
                      <a:endParaRPr lang="en-US" sz="900" b="1" i="0" u="none" strike="noStrike">
                        <a:solidFill>
                          <a:srgbClr val="000000"/>
                        </a:solidFill>
                        <a:effectLst/>
                        <a:latin typeface="Calibri"/>
                      </a:endParaRPr>
                    </a:p>
                  </a:txBody>
                  <a:tcPr marL="7658" marR="7658" marT="7658" marB="0" anchor="ctr"/>
                </a:tc>
                <a:tc>
                  <a:txBody>
                    <a:bodyPr/>
                    <a:lstStyle/>
                    <a:p>
                      <a:pPr algn="r" fontAlgn="ctr"/>
                      <a:r>
                        <a:rPr lang="en-US" sz="800" u="none" strike="noStrike">
                          <a:effectLst/>
                        </a:rPr>
                        <a:t>$220,155,606</a:t>
                      </a:r>
                      <a:endParaRPr lang="en-US" sz="800" b="0" i="0" u="none" strike="noStrike">
                        <a:solidFill>
                          <a:srgbClr val="000000"/>
                        </a:solidFill>
                        <a:effectLst/>
                        <a:latin typeface="Arial"/>
                      </a:endParaRPr>
                    </a:p>
                  </a:txBody>
                  <a:tcPr marL="7658" marR="7658" marT="7658" marB="0" anchor="ctr"/>
                </a:tc>
                <a:tc>
                  <a:txBody>
                    <a:bodyPr/>
                    <a:lstStyle/>
                    <a:p>
                      <a:pPr algn="ctr" fontAlgn="ctr"/>
                      <a:r>
                        <a:rPr lang="en-US" sz="900" u="none" strike="noStrike">
                          <a:effectLst/>
                        </a:rPr>
                        <a:t>58,732</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n/a</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9</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0</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9</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3</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n/a</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n/a</a:t>
                      </a:r>
                      <a:endParaRPr lang="en-US" sz="900" b="0" i="0" u="none" strike="noStrike">
                        <a:solidFill>
                          <a:srgbClr val="000000"/>
                        </a:solidFill>
                        <a:effectLst/>
                        <a:latin typeface="Calibri"/>
                      </a:endParaRPr>
                    </a:p>
                  </a:txBody>
                  <a:tcPr marL="7658" marR="7658" marT="7658" marB="0" anchor="ctr"/>
                </a:tc>
              </a:tr>
              <a:tr h="153156">
                <a:tc>
                  <a:txBody>
                    <a:bodyPr/>
                    <a:lstStyle/>
                    <a:p>
                      <a:pPr algn="l" fontAlgn="ctr"/>
                      <a:r>
                        <a:rPr lang="en-US" sz="900" u="none" strike="noStrike">
                          <a:effectLst/>
                        </a:rPr>
                        <a:t>PLYMOUTH</a:t>
                      </a:r>
                      <a:endParaRPr lang="en-US" sz="900" b="1" i="0" u="none" strike="noStrike">
                        <a:solidFill>
                          <a:srgbClr val="000000"/>
                        </a:solidFill>
                        <a:effectLst/>
                        <a:latin typeface="Calibri"/>
                      </a:endParaRPr>
                    </a:p>
                  </a:txBody>
                  <a:tcPr marL="7658" marR="7658" marT="7658" marB="0" anchor="ctr"/>
                </a:tc>
                <a:tc>
                  <a:txBody>
                    <a:bodyPr/>
                    <a:lstStyle/>
                    <a:p>
                      <a:pPr algn="r" fontAlgn="ctr"/>
                      <a:r>
                        <a:rPr lang="en-US" sz="800" u="none" strike="noStrike">
                          <a:effectLst/>
                        </a:rPr>
                        <a:t>$161,300,426</a:t>
                      </a:r>
                      <a:endParaRPr lang="en-US" sz="800" b="0" i="0" u="none" strike="noStrike">
                        <a:solidFill>
                          <a:srgbClr val="000000"/>
                        </a:solidFill>
                        <a:effectLst/>
                        <a:latin typeface="Arial"/>
                      </a:endParaRPr>
                    </a:p>
                  </a:txBody>
                  <a:tcPr marL="7658" marR="7658" marT="7658" marB="0" anchor="ctr"/>
                </a:tc>
                <a:tc>
                  <a:txBody>
                    <a:bodyPr/>
                    <a:lstStyle/>
                    <a:p>
                      <a:pPr algn="ctr" fontAlgn="ctr"/>
                      <a:r>
                        <a:rPr lang="en-US" sz="900" u="none" strike="noStrike">
                          <a:effectLst/>
                        </a:rPr>
                        <a:t>56,468</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n/a</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7</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0</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7</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3</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n/a</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n/a</a:t>
                      </a:r>
                      <a:endParaRPr lang="en-US" sz="900" b="0" i="0" u="none" strike="noStrike">
                        <a:solidFill>
                          <a:srgbClr val="000000"/>
                        </a:solidFill>
                        <a:effectLst/>
                        <a:latin typeface="Calibri"/>
                      </a:endParaRPr>
                    </a:p>
                  </a:txBody>
                  <a:tcPr marL="7658" marR="7658" marT="7658" marB="0" anchor="ctr"/>
                </a:tc>
              </a:tr>
              <a:tr h="153156">
                <a:tc>
                  <a:txBody>
                    <a:bodyPr/>
                    <a:lstStyle/>
                    <a:p>
                      <a:pPr algn="l" fontAlgn="ctr"/>
                      <a:r>
                        <a:rPr lang="en-US" sz="900" u="none" strike="noStrike">
                          <a:effectLst/>
                        </a:rPr>
                        <a:t>MEDFORD</a:t>
                      </a:r>
                      <a:endParaRPr lang="en-US" sz="900" b="1" i="0" u="none" strike="noStrike">
                        <a:solidFill>
                          <a:srgbClr val="000000"/>
                        </a:solidFill>
                        <a:effectLst/>
                        <a:latin typeface="Calibri"/>
                      </a:endParaRPr>
                    </a:p>
                  </a:txBody>
                  <a:tcPr marL="7658" marR="7658" marT="7658" marB="0" anchor="ctr"/>
                </a:tc>
                <a:tc>
                  <a:txBody>
                    <a:bodyPr/>
                    <a:lstStyle/>
                    <a:p>
                      <a:pPr algn="r" fontAlgn="ctr"/>
                      <a:r>
                        <a:rPr lang="en-US" sz="800" u="none" strike="noStrike">
                          <a:effectLst/>
                        </a:rPr>
                        <a:t>$137,269,774</a:t>
                      </a:r>
                      <a:endParaRPr lang="en-US" sz="800" b="0" i="0" u="none" strike="noStrike">
                        <a:solidFill>
                          <a:srgbClr val="000000"/>
                        </a:solidFill>
                        <a:effectLst/>
                        <a:latin typeface="Arial"/>
                      </a:endParaRPr>
                    </a:p>
                  </a:txBody>
                  <a:tcPr marL="7658" marR="7658" marT="7658" marB="0" anchor="ctr"/>
                </a:tc>
                <a:tc>
                  <a:txBody>
                    <a:bodyPr/>
                    <a:lstStyle/>
                    <a:p>
                      <a:pPr algn="ctr" fontAlgn="ctr"/>
                      <a:r>
                        <a:rPr lang="en-US" sz="900" u="none" strike="noStrike">
                          <a:effectLst/>
                        </a:rPr>
                        <a:t>56,173</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7</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0</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6</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r>
              <a:tr h="153156">
                <a:tc>
                  <a:txBody>
                    <a:bodyPr/>
                    <a:lstStyle/>
                    <a:p>
                      <a:pPr algn="l" fontAlgn="ctr"/>
                      <a:r>
                        <a:rPr lang="en-US" sz="900" u="none" strike="noStrike">
                          <a:effectLst/>
                        </a:rPr>
                        <a:t>TAUNTON</a:t>
                      </a:r>
                      <a:endParaRPr lang="en-US" sz="900" b="1" i="0" u="none" strike="noStrike">
                        <a:solidFill>
                          <a:srgbClr val="000000"/>
                        </a:solidFill>
                        <a:effectLst/>
                        <a:latin typeface="Calibri"/>
                      </a:endParaRPr>
                    </a:p>
                  </a:txBody>
                  <a:tcPr marL="7658" marR="7658" marT="7658" marB="0" anchor="ctr"/>
                </a:tc>
                <a:tc>
                  <a:txBody>
                    <a:bodyPr/>
                    <a:lstStyle/>
                    <a:p>
                      <a:pPr algn="r" fontAlgn="ctr"/>
                      <a:r>
                        <a:rPr lang="en-US" sz="800" u="none" strike="noStrike">
                          <a:effectLst/>
                        </a:rPr>
                        <a:t>$173,775,080</a:t>
                      </a:r>
                      <a:endParaRPr lang="en-US" sz="800" b="0" i="0" u="none" strike="noStrike">
                        <a:solidFill>
                          <a:srgbClr val="000000"/>
                        </a:solidFill>
                        <a:effectLst/>
                        <a:latin typeface="Arial"/>
                      </a:endParaRPr>
                    </a:p>
                  </a:txBody>
                  <a:tcPr marL="7658" marR="7658" marT="7658" marB="0" anchor="ctr"/>
                </a:tc>
                <a:tc>
                  <a:txBody>
                    <a:bodyPr/>
                    <a:lstStyle/>
                    <a:p>
                      <a:pPr algn="ctr" fontAlgn="ctr"/>
                      <a:r>
                        <a:rPr lang="en-US" sz="900" u="none" strike="noStrike">
                          <a:effectLst/>
                        </a:rPr>
                        <a:t>55,874</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9</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0</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8</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No</a:t>
                      </a:r>
                      <a:endParaRPr lang="en-US" sz="900" b="0" i="0" u="none" strike="noStrike">
                        <a:solidFill>
                          <a:srgbClr val="000000"/>
                        </a:solidFill>
                        <a:effectLst/>
                        <a:latin typeface="Calibri"/>
                      </a:endParaRPr>
                    </a:p>
                  </a:txBody>
                  <a:tcPr marL="7658" marR="7658" marT="7658" marB="0" anchor="ctr"/>
                </a:tc>
              </a:tr>
              <a:tr h="153156">
                <a:tc>
                  <a:txBody>
                    <a:bodyPr/>
                    <a:lstStyle/>
                    <a:p>
                      <a:pPr algn="l" fontAlgn="ctr"/>
                      <a:r>
                        <a:rPr lang="en-US" sz="900" u="none" strike="noStrike">
                          <a:effectLst/>
                        </a:rPr>
                        <a:t>CHICOPEE</a:t>
                      </a:r>
                      <a:endParaRPr lang="en-US" sz="900" b="1" i="0" u="none" strike="noStrike">
                        <a:solidFill>
                          <a:srgbClr val="000000"/>
                        </a:solidFill>
                        <a:effectLst/>
                        <a:latin typeface="Calibri"/>
                      </a:endParaRPr>
                    </a:p>
                  </a:txBody>
                  <a:tcPr marL="7658" marR="7658" marT="7658" marB="0" anchor="ctr"/>
                </a:tc>
                <a:tc>
                  <a:txBody>
                    <a:bodyPr/>
                    <a:lstStyle/>
                    <a:p>
                      <a:pPr algn="r" fontAlgn="ctr"/>
                      <a:r>
                        <a:rPr lang="en-US" sz="800" u="none" strike="noStrike">
                          <a:effectLst/>
                        </a:rPr>
                        <a:t>$157,142,169</a:t>
                      </a:r>
                      <a:endParaRPr lang="en-US" sz="800" b="0" i="0" u="none" strike="noStrike">
                        <a:solidFill>
                          <a:srgbClr val="000000"/>
                        </a:solidFill>
                        <a:effectLst/>
                        <a:latin typeface="Arial"/>
                      </a:endParaRPr>
                    </a:p>
                  </a:txBody>
                  <a:tcPr marL="7658" marR="7658" marT="7658" marB="0" anchor="ctr"/>
                </a:tc>
                <a:tc>
                  <a:txBody>
                    <a:bodyPr/>
                    <a:lstStyle/>
                    <a:p>
                      <a:pPr algn="ctr" fontAlgn="ctr"/>
                      <a:r>
                        <a:rPr lang="en-US" sz="900" u="none" strike="noStrike">
                          <a:effectLst/>
                        </a:rPr>
                        <a:t>55,298</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11</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9</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No</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No</a:t>
                      </a:r>
                      <a:endParaRPr lang="en-US" sz="900" b="0" i="0" u="none" strike="noStrike">
                        <a:solidFill>
                          <a:srgbClr val="000000"/>
                        </a:solidFill>
                        <a:effectLst/>
                        <a:latin typeface="Calibri"/>
                      </a:endParaRPr>
                    </a:p>
                  </a:txBody>
                  <a:tcPr marL="7658" marR="7658" marT="7658" marB="0" anchor="ctr"/>
                </a:tc>
              </a:tr>
              <a:tr h="153156">
                <a:tc>
                  <a:txBody>
                    <a:bodyPr/>
                    <a:lstStyle/>
                    <a:p>
                      <a:pPr algn="l" fontAlgn="ctr"/>
                      <a:r>
                        <a:rPr lang="en-US" sz="900" u="none" strike="noStrike">
                          <a:effectLst/>
                        </a:rPr>
                        <a:t>WEYMOUTH</a:t>
                      </a:r>
                      <a:endParaRPr lang="en-US" sz="900" b="1" i="0" u="none" strike="noStrike">
                        <a:solidFill>
                          <a:srgbClr val="000000"/>
                        </a:solidFill>
                        <a:effectLst/>
                        <a:latin typeface="Calibri"/>
                      </a:endParaRPr>
                    </a:p>
                  </a:txBody>
                  <a:tcPr marL="7658" marR="7658" marT="7658" marB="0" anchor="ctr"/>
                </a:tc>
                <a:tc>
                  <a:txBody>
                    <a:bodyPr/>
                    <a:lstStyle/>
                    <a:p>
                      <a:pPr algn="r" fontAlgn="ctr"/>
                      <a:r>
                        <a:rPr lang="en-US" sz="800" u="none" strike="noStrike">
                          <a:effectLst/>
                        </a:rPr>
                        <a:t>$121,612,682</a:t>
                      </a:r>
                      <a:endParaRPr lang="en-US" sz="800" b="0" i="0" u="none" strike="noStrike">
                        <a:solidFill>
                          <a:srgbClr val="000000"/>
                        </a:solidFill>
                        <a:effectLst/>
                        <a:latin typeface="Arial"/>
                      </a:endParaRPr>
                    </a:p>
                  </a:txBody>
                  <a:tcPr marL="7658" marR="7658" marT="7658" marB="0" anchor="ctr"/>
                </a:tc>
                <a:tc>
                  <a:txBody>
                    <a:bodyPr/>
                    <a:lstStyle/>
                    <a:p>
                      <a:pPr algn="ctr" fontAlgn="ctr"/>
                      <a:r>
                        <a:rPr lang="en-US" sz="900" u="none" strike="noStrike">
                          <a:effectLst/>
                        </a:rPr>
                        <a:t>53,743</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4</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7</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0</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6</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4</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No</a:t>
                      </a:r>
                      <a:endParaRPr lang="en-US" sz="900" b="0" i="0" u="none" strike="noStrike">
                        <a:solidFill>
                          <a:srgbClr val="000000"/>
                        </a:solidFill>
                        <a:effectLst/>
                        <a:latin typeface="Calibri"/>
                      </a:endParaRPr>
                    </a:p>
                  </a:txBody>
                  <a:tcPr marL="7658" marR="7658" marT="7658" marB="0" anchor="ctr"/>
                </a:tc>
              </a:tr>
              <a:tr h="153156">
                <a:tc>
                  <a:txBody>
                    <a:bodyPr/>
                    <a:lstStyle/>
                    <a:p>
                      <a:pPr algn="l" fontAlgn="ctr"/>
                      <a:r>
                        <a:rPr lang="en-US" sz="900" u="none" strike="noStrike">
                          <a:effectLst/>
                        </a:rPr>
                        <a:t>REVERE</a:t>
                      </a:r>
                      <a:endParaRPr lang="en-US" sz="900" b="1" i="0" u="none" strike="noStrike">
                        <a:solidFill>
                          <a:srgbClr val="000000"/>
                        </a:solidFill>
                        <a:effectLst/>
                        <a:latin typeface="Calibri"/>
                      </a:endParaRPr>
                    </a:p>
                  </a:txBody>
                  <a:tcPr marL="7658" marR="7658" marT="7658" marB="0" anchor="ctr"/>
                </a:tc>
                <a:tc>
                  <a:txBody>
                    <a:bodyPr/>
                    <a:lstStyle/>
                    <a:p>
                      <a:pPr algn="r" fontAlgn="ctr"/>
                      <a:r>
                        <a:rPr lang="en-US" sz="800" u="none" strike="noStrike">
                          <a:effectLst/>
                        </a:rPr>
                        <a:t>$154,902,362</a:t>
                      </a:r>
                      <a:endParaRPr lang="en-US" sz="800" b="0" i="0" u="none" strike="noStrike">
                        <a:solidFill>
                          <a:srgbClr val="000000"/>
                        </a:solidFill>
                        <a:effectLst/>
                        <a:latin typeface="Arial"/>
                      </a:endParaRPr>
                    </a:p>
                  </a:txBody>
                  <a:tcPr marL="7658" marR="7658" marT="7658" marB="0" anchor="ctr"/>
                </a:tc>
                <a:tc>
                  <a:txBody>
                    <a:bodyPr/>
                    <a:lstStyle/>
                    <a:p>
                      <a:pPr algn="ctr" fontAlgn="ctr"/>
                      <a:r>
                        <a:rPr lang="en-US" sz="900" u="none" strike="noStrike">
                          <a:effectLst/>
                        </a:rPr>
                        <a:t>51,755</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4</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7</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0</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6</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r>
              <a:tr h="153156">
                <a:tc>
                  <a:txBody>
                    <a:bodyPr/>
                    <a:lstStyle/>
                    <a:p>
                      <a:pPr algn="l" fontAlgn="ctr"/>
                      <a:r>
                        <a:rPr lang="en-US" sz="900" u="none" strike="noStrike">
                          <a:effectLst/>
                        </a:rPr>
                        <a:t>PEABODY</a:t>
                      </a:r>
                      <a:endParaRPr lang="en-US" sz="900" b="1" i="0" u="none" strike="noStrike">
                        <a:solidFill>
                          <a:srgbClr val="000000"/>
                        </a:solidFill>
                        <a:effectLst/>
                        <a:latin typeface="Calibri"/>
                      </a:endParaRPr>
                    </a:p>
                  </a:txBody>
                  <a:tcPr marL="7658" marR="7658" marT="7658" marB="0" anchor="ctr"/>
                </a:tc>
                <a:tc>
                  <a:txBody>
                    <a:bodyPr/>
                    <a:lstStyle/>
                    <a:p>
                      <a:pPr algn="r" fontAlgn="ctr"/>
                      <a:r>
                        <a:rPr lang="en-US" sz="800" u="none" strike="noStrike">
                          <a:effectLst/>
                        </a:rPr>
                        <a:t>$153,580,514</a:t>
                      </a:r>
                      <a:endParaRPr lang="en-US" sz="800" b="0" i="0" u="none" strike="noStrike">
                        <a:solidFill>
                          <a:srgbClr val="000000"/>
                        </a:solidFill>
                        <a:effectLst/>
                        <a:latin typeface="Arial"/>
                      </a:endParaRPr>
                    </a:p>
                  </a:txBody>
                  <a:tcPr marL="7658" marR="7658" marT="7658" marB="0" anchor="ctr"/>
                </a:tc>
                <a:tc>
                  <a:txBody>
                    <a:bodyPr/>
                    <a:lstStyle/>
                    <a:p>
                      <a:pPr algn="ctr" fontAlgn="ctr"/>
                      <a:r>
                        <a:rPr lang="en-US" sz="900" u="none" strike="noStrike">
                          <a:effectLst/>
                        </a:rPr>
                        <a:t>51,251</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7</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0</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6</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r>
              <a:tr h="153156">
                <a:tc>
                  <a:txBody>
                    <a:bodyPr/>
                    <a:lstStyle/>
                    <a:p>
                      <a:pPr algn="l" fontAlgn="ctr"/>
                      <a:r>
                        <a:rPr lang="en-US" sz="900" u="none" strike="noStrike">
                          <a:effectLst/>
                        </a:rPr>
                        <a:t>METHUEN</a:t>
                      </a:r>
                      <a:endParaRPr lang="en-US" sz="900" b="1" i="0" u="none" strike="noStrike">
                        <a:solidFill>
                          <a:srgbClr val="000000"/>
                        </a:solidFill>
                        <a:effectLst/>
                        <a:latin typeface="Calibri"/>
                      </a:endParaRPr>
                    </a:p>
                  </a:txBody>
                  <a:tcPr marL="7658" marR="7658" marT="7658" marB="0" anchor="ctr"/>
                </a:tc>
                <a:tc>
                  <a:txBody>
                    <a:bodyPr/>
                    <a:lstStyle/>
                    <a:p>
                      <a:pPr algn="r" fontAlgn="ctr"/>
                      <a:r>
                        <a:rPr lang="en-US" sz="800" u="none" strike="noStrike">
                          <a:effectLst/>
                        </a:rPr>
                        <a:t>$130,427,701</a:t>
                      </a:r>
                      <a:endParaRPr lang="en-US" sz="800" b="0" i="0" u="none" strike="noStrike">
                        <a:solidFill>
                          <a:srgbClr val="000000"/>
                        </a:solidFill>
                        <a:effectLst/>
                        <a:latin typeface="Arial"/>
                      </a:endParaRPr>
                    </a:p>
                  </a:txBody>
                  <a:tcPr marL="7658" marR="7658" marT="7658" marB="0" anchor="ctr"/>
                </a:tc>
                <a:tc>
                  <a:txBody>
                    <a:bodyPr/>
                    <a:lstStyle/>
                    <a:p>
                      <a:pPr algn="ctr" fontAlgn="ctr"/>
                      <a:r>
                        <a:rPr lang="en-US" sz="900" u="none" strike="noStrike">
                          <a:effectLst/>
                        </a:rPr>
                        <a:t>47,255</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7</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0</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6</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2</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Yes</a:t>
                      </a:r>
                      <a:endParaRPr lang="en-US" sz="900" b="0" i="0" u="none" strike="noStrike">
                        <a:solidFill>
                          <a:srgbClr val="000000"/>
                        </a:solidFill>
                        <a:effectLst/>
                        <a:latin typeface="Calibri"/>
                      </a:endParaRPr>
                    </a:p>
                  </a:txBody>
                  <a:tcPr marL="7658" marR="7658" marT="7658" marB="0" anchor="ctr"/>
                </a:tc>
              </a:tr>
              <a:tr h="153156">
                <a:tc>
                  <a:txBody>
                    <a:bodyPr/>
                    <a:lstStyle/>
                    <a:p>
                      <a:pPr algn="l" fontAlgn="ctr"/>
                      <a:r>
                        <a:rPr lang="en-US" sz="900" u="none" strike="noStrike">
                          <a:effectLst/>
                        </a:rPr>
                        <a:t>BARNSTABLE</a:t>
                      </a:r>
                      <a:endParaRPr lang="en-US" sz="900" b="1" i="0" u="none" strike="noStrike">
                        <a:solidFill>
                          <a:srgbClr val="000000"/>
                        </a:solidFill>
                        <a:effectLst/>
                        <a:latin typeface="Calibri"/>
                      </a:endParaRPr>
                    </a:p>
                  </a:txBody>
                  <a:tcPr marL="7658" marR="7658" marT="7658" marB="0" anchor="ctr"/>
                </a:tc>
                <a:tc>
                  <a:txBody>
                    <a:bodyPr/>
                    <a:lstStyle/>
                    <a:p>
                      <a:pPr algn="r" fontAlgn="ctr"/>
                      <a:r>
                        <a:rPr lang="en-US" sz="800" u="none" strike="noStrike">
                          <a:effectLst/>
                        </a:rPr>
                        <a:t>$132,697,958</a:t>
                      </a:r>
                      <a:endParaRPr lang="en-US" sz="800" b="0" i="0" u="none" strike="noStrike">
                        <a:solidFill>
                          <a:srgbClr val="000000"/>
                        </a:solidFill>
                        <a:effectLst/>
                        <a:latin typeface="Arial"/>
                      </a:endParaRPr>
                    </a:p>
                  </a:txBody>
                  <a:tcPr marL="7658" marR="7658" marT="7658" marB="0" anchor="ctr"/>
                </a:tc>
                <a:tc>
                  <a:txBody>
                    <a:bodyPr/>
                    <a:lstStyle/>
                    <a:p>
                      <a:pPr algn="ctr" fontAlgn="ctr"/>
                      <a:r>
                        <a:rPr lang="en-US" sz="900" u="none" strike="noStrike">
                          <a:effectLst/>
                        </a:rPr>
                        <a:t>45,193</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n/a</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5</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5</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5</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4</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a:effectLst/>
                        </a:rPr>
                        <a:t>n/a</a:t>
                      </a:r>
                      <a:endParaRPr lang="en-US" sz="900" b="0" i="0" u="none" strike="noStrike">
                        <a:solidFill>
                          <a:srgbClr val="000000"/>
                        </a:solidFill>
                        <a:effectLst/>
                        <a:latin typeface="Calibri"/>
                      </a:endParaRPr>
                    </a:p>
                  </a:txBody>
                  <a:tcPr marL="7658" marR="7658" marT="7658" marB="0" anchor="ctr"/>
                </a:tc>
                <a:tc>
                  <a:txBody>
                    <a:bodyPr/>
                    <a:lstStyle/>
                    <a:p>
                      <a:pPr algn="ctr" fontAlgn="ctr"/>
                      <a:r>
                        <a:rPr lang="en-US" sz="900" u="none" strike="noStrike" dirty="0">
                          <a:effectLst/>
                        </a:rPr>
                        <a:t>n/a</a:t>
                      </a:r>
                      <a:endParaRPr lang="en-US" sz="900" b="0" i="0" u="none" strike="noStrike" dirty="0">
                        <a:solidFill>
                          <a:srgbClr val="000000"/>
                        </a:solidFill>
                        <a:effectLst/>
                        <a:latin typeface="Calibri"/>
                      </a:endParaRPr>
                    </a:p>
                  </a:txBody>
                  <a:tcPr marL="7658" marR="7658" marT="7658" marB="0" anchor="ctr"/>
                </a:tc>
              </a:tr>
            </a:tbl>
          </a:graphicData>
        </a:graphic>
      </p:graphicFrame>
      <p:sp>
        <p:nvSpPr>
          <p:cNvPr id="3" name="Title 2"/>
          <p:cNvSpPr>
            <a:spLocks noGrp="1"/>
          </p:cNvSpPr>
          <p:nvPr>
            <p:ph type="title"/>
          </p:nvPr>
        </p:nvSpPr>
        <p:spPr/>
        <p:txBody>
          <a:bodyPr>
            <a:normAutofit fontScale="90000"/>
          </a:bodyPr>
          <a:lstStyle/>
          <a:p>
            <a:pPr algn="ctr"/>
            <a:r>
              <a:rPr lang="en-US" dirty="0" smtClean="0">
                <a:solidFill>
                  <a:srgbClr val="000000"/>
                </a:solidFill>
              </a:rPr>
              <a:t>How is School Committee structured in other communities?</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1C0A0186-A9F8-C54D-8112-701A5829BC06}" type="slidenum">
              <a:rPr lang="en-US" smtClean="0"/>
              <a:pPr/>
              <a:t>35</a:t>
            </a:fld>
            <a:endParaRPr lang="en-US"/>
          </a:p>
        </p:txBody>
      </p:sp>
    </p:spTree>
    <p:extLst>
      <p:ext uri="{BB962C8B-B14F-4D97-AF65-F5344CB8AC3E}">
        <p14:creationId xmlns:p14="http://schemas.microsoft.com/office/powerpoint/2010/main" val="225308375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Library and Cemetery trustees</a:t>
            </a:r>
          </a:p>
          <a:p>
            <a:r>
              <a:rPr lang="en-US" dirty="0" smtClean="0"/>
              <a:t>Planning Board</a:t>
            </a:r>
          </a:p>
          <a:p>
            <a:r>
              <a:rPr lang="en-US" dirty="0" smtClean="0"/>
              <a:t>Strategic Initiative &amp; Financial Oversight Committee</a:t>
            </a:r>
          </a:p>
          <a:p>
            <a:r>
              <a:rPr lang="en-US" dirty="0" smtClean="0"/>
              <a:t>Traffic Commission</a:t>
            </a:r>
          </a:p>
          <a:p>
            <a:r>
              <a:rPr lang="en-US" dirty="0" smtClean="0"/>
              <a:t>Licensing Commission</a:t>
            </a:r>
            <a:endParaRPr lang="en-US" dirty="0"/>
          </a:p>
        </p:txBody>
      </p:sp>
      <p:sp>
        <p:nvSpPr>
          <p:cNvPr id="3" name="Title 2"/>
          <p:cNvSpPr>
            <a:spLocks noGrp="1"/>
          </p:cNvSpPr>
          <p:nvPr>
            <p:ph type="title"/>
          </p:nvPr>
        </p:nvSpPr>
        <p:spPr>
          <a:xfrm>
            <a:off x="457200" y="274638"/>
            <a:ext cx="8686800" cy="1143000"/>
          </a:xfrm>
        </p:spPr>
        <p:txBody>
          <a:bodyPr>
            <a:noAutofit/>
          </a:bodyPr>
          <a:lstStyle/>
          <a:p>
            <a:r>
              <a:rPr lang="en-US" sz="4000" dirty="0" smtClean="0">
                <a:solidFill>
                  <a:srgbClr val="000000"/>
                </a:solidFill>
              </a:rPr>
              <a:t>Other Key Officials / Boards</a:t>
            </a:r>
            <a:endParaRPr lang="en-US" sz="4000" dirty="0">
              <a:solidFill>
                <a:srgbClr val="000000"/>
              </a:solidFill>
            </a:endParaRPr>
          </a:p>
        </p:txBody>
      </p:sp>
      <p:sp>
        <p:nvSpPr>
          <p:cNvPr id="4" name="Slide Number Placeholder 3"/>
          <p:cNvSpPr>
            <a:spLocks noGrp="1"/>
          </p:cNvSpPr>
          <p:nvPr>
            <p:ph type="sldNum" sz="quarter" idx="12"/>
          </p:nvPr>
        </p:nvSpPr>
        <p:spPr/>
        <p:txBody>
          <a:bodyPr/>
          <a:lstStyle/>
          <a:p>
            <a:fld id="{1C0A0186-A9F8-C54D-8112-701A5829BC06}" type="slidenum">
              <a:rPr lang="en-US" smtClean="0"/>
              <a:pPr/>
              <a:t>36</a:t>
            </a:fld>
            <a:endParaRPr lang="en-US"/>
          </a:p>
        </p:txBody>
      </p:sp>
    </p:spTree>
    <p:extLst>
      <p:ext uri="{BB962C8B-B14F-4D97-AF65-F5344CB8AC3E}">
        <p14:creationId xmlns:p14="http://schemas.microsoft.com/office/powerpoint/2010/main" val="60815523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602269209"/>
              </p:ext>
            </p:extLst>
          </p:nvPr>
        </p:nvGraphicFramePr>
        <p:xfrm>
          <a:off x="1812623" y="1481135"/>
          <a:ext cx="5518753" cy="4688093"/>
        </p:xfrm>
        <a:graphic>
          <a:graphicData uri="http://schemas.openxmlformats.org/drawingml/2006/table">
            <a:tbl>
              <a:tblPr>
                <a:tableStyleId>{5C22544A-7EE6-4342-B048-85BDC9FD1C3A}</a:tableStyleId>
              </a:tblPr>
              <a:tblGrid>
                <a:gridCol w="855771"/>
                <a:gridCol w="838753"/>
                <a:gridCol w="671003"/>
                <a:gridCol w="1050265"/>
                <a:gridCol w="1030816"/>
                <a:gridCol w="1072145"/>
              </a:tblGrid>
              <a:tr h="291998">
                <a:tc>
                  <a:txBody>
                    <a:bodyPr/>
                    <a:lstStyle/>
                    <a:p>
                      <a:pPr algn="ctr" fontAlgn="ctr"/>
                      <a:r>
                        <a:rPr lang="en-US" sz="800" u="none" strike="noStrike">
                          <a:effectLst/>
                        </a:rPr>
                        <a:t>Municipality</a:t>
                      </a:r>
                      <a:endParaRPr lang="en-US" sz="800" b="1"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2015 Actual Expenditures</a:t>
                      </a:r>
                      <a:endParaRPr lang="en-US" sz="800" b="1"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2010 Population</a:t>
                      </a:r>
                      <a:endParaRPr lang="en-US" sz="800" b="1"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Planning Board: Elected or Appointed</a:t>
                      </a:r>
                      <a:endParaRPr lang="en-US" sz="800" b="1"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Library Trustees: Elected or Appointed</a:t>
                      </a:r>
                      <a:endParaRPr lang="en-US" sz="800" b="1"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Clerk:</a:t>
                      </a:r>
                      <a:br>
                        <a:rPr lang="en-US" sz="800" u="none" strike="noStrike">
                          <a:effectLst/>
                        </a:rPr>
                      </a:br>
                      <a:r>
                        <a:rPr lang="en-US" sz="800" u="none" strike="noStrike">
                          <a:effectLst/>
                        </a:rPr>
                        <a:t>Elected or Appointed?</a:t>
                      </a:r>
                      <a:endParaRPr lang="en-US" sz="800" b="1" i="0" u="none" strike="noStrike">
                        <a:solidFill>
                          <a:srgbClr val="000000"/>
                        </a:solidFill>
                        <a:effectLst/>
                        <a:latin typeface="Calibri"/>
                      </a:endParaRPr>
                    </a:p>
                  </a:txBody>
                  <a:tcPr marL="7300" marR="7300" marT="7300" marB="0" anchor="ctr"/>
                </a:tc>
              </a:tr>
              <a:tr h="145999">
                <a:tc>
                  <a:txBody>
                    <a:bodyPr/>
                    <a:lstStyle/>
                    <a:p>
                      <a:pPr algn="l" fontAlgn="ctr"/>
                      <a:r>
                        <a:rPr lang="en-US" sz="800" u="none" strike="noStrike">
                          <a:effectLst/>
                        </a:rPr>
                        <a:t>BOSTON</a:t>
                      </a:r>
                      <a:endParaRPr lang="en-US" sz="800" b="1" i="0" u="none" strike="noStrike">
                        <a:solidFill>
                          <a:srgbClr val="000000"/>
                        </a:solidFill>
                        <a:effectLst/>
                        <a:latin typeface="Calibri"/>
                      </a:endParaRPr>
                    </a:p>
                  </a:txBody>
                  <a:tcPr marL="7300" marR="7300" marT="7300" marB="0" anchor="ctr"/>
                </a:tc>
                <a:tc>
                  <a:txBody>
                    <a:bodyPr/>
                    <a:lstStyle/>
                    <a:p>
                      <a:pPr algn="r" fontAlgn="ctr"/>
                      <a:r>
                        <a:rPr lang="en-US" sz="800" u="none" strike="noStrike">
                          <a:effectLst/>
                        </a:rPr>
                        <a:t>$2,422,486,726</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617,594</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r>
              <a:tr h="145999">
                <a:tc>
                  <a:txBody>
                    <a:bodyPr/>
                    <a:lstStyle/>
                    <a:p>
                      <a:pPr algn="l" fontAlgn="ctr"/>
                      <a:r>
                        <a:rPr lang="en-US" sz="800" u="none" strike="noStrike">
                          <a:effectLst/>
                        </a:rPr>
                        <a:t>WORCESTER</a:t>
                      </a:r>
                      <a:endParaRPr lang="en-US" sz="800" b="1" i="0" u="none" strike="noStrike">
                        <a:solidFill>
                          <a:srgbClr val="000000"/>
                        </a:solidFill>
                        <a:effectLst/>
                        <a:latin typeface="Calibri"/>
                      </a:endParaRPr>
                    </a:p>
                  </a:txBody>
                  <a:tcPr marL="7300" marR="7300" marT="7300" marB="0" anchor="ctr"/>
                </a:tc>
                <a:tc>
                  <a:txBody>
                    <a:bodyPr/>
                    <a:lstStyle/>
                    <a:p>
                      <a:pPr algn="r" fontAlgn="ctr"/>
                      <a:r>
                        <a:rPr lang="en-US" sz="800" u="none" strike="noStrike">
                          <a:effectLst/>
                        </a:rPr>
                        <a:t>$501,794,480</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181,045</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r>
              <a:tr h="145999">
                <a:tc>
                  <a:txBody>
                    <a:bodyPr/>
                    <a:lstStyle/>
                    <a:p>
                      <a:pPr algn="l" fontAlgn="ctr"/>
                      <a:r>
                        <a:rPr lang="en-US" sz="800" u="none" strike="noStrike">
                          <a:effectLst/>
                        </a:rPr>
                        <a:t>SPRINGFIELD</a:t>
                      </a:r>
                      <a:endParaRPr lang="en-US" sz="800" b="1" i="0" u="none" strike="noStrike">
                        <a:solidFill>
                          <a:srgbClr val="000000"/>
                        </a:solidFill>
                        <a:effectLst/>
                        <a:latin typeface="Calibri"/>
                      </a:endParaRPr>
                    </a:p>
                  </a:txBody>
                  <a:tcPr marL="7300" marR="7300" marT="7300" marB="0" anchor="ctr"/>
                </a:tc>
                <a:tc>
                  <a:txBody>
                    <a:bodyPr/>
                    <a:lstStyle/>
                    <a:p>
                      <a:pPr algn="r" fontAlgn="ctr"/>
                      <a:r>
                        <a:rPr lang="en-US" sz="800" u="none" strike="noStrike">
                          <a:effectLst/>
                        </a:rPr>
                        <a:t>$610,438,372</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153,060</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r>
              <a:tr h="145999">
                <a:tc>
                  <a:txBody>
                    <a:bodyPr/>
                    <a:lstStyle/>
                    <a:p>
                      <a:pPr algn="l" fontAlgn="ctr"/>
                      <a:r>
                        <a:rPr lang="en-US" sz="800" u="none" strike="noStrike">
                          <a:effectLst/>
                        </a:rPr>
                        <a:t>LOWELL</a:t>
                      </a:r>
                      <a:endParaRPr lang="en-US" sz="800" b="1" i="0" u="none" strike="noStrike">
                        <a:solidFill>
                          <a:srgbClr val="000000"/>
                        </a:solidFill>
                        <a:effectLst/>
                        <a:latin typeface="Calibri"/>
                      </a:endParaRPr>
                    </a:p>
                  </a:txBody>
                  <a:tcPr marL="7300" marR="7300" marT="7300" marB="0" anchor="ctr"/>
                </a:tc>
                <a:tc>
                  <a:txBody>
                    <a:bodyPr/>
                    <a:lstStyle/>
                    <a:p>
                      <a:pPr algn="r" fontAlgn="ctr"/>
                      <a:r>
                        <a:rPr lang="en-US" sz="800" u="none" strike="noStrike">
                          <a:effectLst/>
                        </a:rPr>
                        <a:t>$315,812,152</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106,519</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r>
              <a:tr h="291998">
                <a:tc>
                  <a:txBody>
                    <a:bodyPr/>
                    <a:lstStyle/>
                    <a:p>
                      <a:pPr algn="l" fontAlgn="ctr"/>
                      <a:r>
                        <a:rPr lang="en-US" sz="800" u="none" strike="noStrike">
                          <a:effectLst/>
                        </a:rPr>
                        <a:t>CAMBRIDGE</a:t>
                      </a:r>
                      <a:endParaRPr lang="en-US" sz="800" b="1" i="0" u="none" strike="noStrike">
                        <a:solidFill>
                          <a:srgbClr val="000000"/>
                        </a:solidFill>
                        <a:effectLst/>
                        <a:latin typeface="Calibri"/>
                      </a:endParaRPr>
                    </a:p>
                  </a:txBody>
                  <a:tcPr marL="7300" marR="7300" marT="7300" marB="0" anchor="ctr"/>
                </a:tc>
                <a:tc>
                  <a:txBody>
                    <a:bodyPr/>
                    <a:lstStyle/>
                    <a:p>
                      <a:pPr algn="r" fontAlgn="ctr"/>
                      <a:r>
                        <a:rPr lang="en-US" sz="800" u="none" strike="noStrike">
                          <a:effectLst/>
                        </a:rPr>
                        <a:t>$499,142,760</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105,162</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 (+1 School Cmte Member)</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r>
              <a:tr h="145999">
                <a:tc>
                  <a:txBody>
                    <a:bodyPr/>
                    <a:lstStyle/>
                    <a:p>
                      <a:pPr algn="l" fontAlgn="ctr"/>
                      <a:r>
                        <a:rPr lang="en-US" sz="800" u="none" strike="noStrike">
                          <a:effectLst/>
                        </a:rPr>
                        <a:t>NEW BEDFORD</a:t>
                      </a:r>
                      <a:endParaRPr lang="en-US" sz="800" b="1" i="0" u="none" strike="noStrike">
                        <a:solidFill>
                          <a:srgbClr val="000000"/>
                        </a:solidFill>
                        <a:effectLst/>
                        <a:latin typeface="Calibri"/>
                      </a:endParaRPr>
                    </a:p>
                  </a:txBody>
                  <a:tcPr marL="7300" marR="7300" marT="7300" marB="0" anchor="ctr"/>
                </a:tc>
                <a:tc>
                  <a:txBody>
                    <a:bodyPr/>
                    <a:lstStyle/>
                    <a:p>
                      <a:pPr algn="r" fontAlgn="ctr"/>
                      <a:r>
                        <a:rPr lang="en-US" sz="800" u="none" strike="noStrike">
                          <a:effectLst/>
                        </a:rPr>
                        <a:t>$250,531,810</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95,072</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r>
              <a:tr h="145999">
                <a:tc>
                  <a:txBody>
                    <a:bodyPr/>
                    <a:lstStyle/>
                    <a:p>
                      <a:pPr algn="l" fontAlgn="ctr"/>
                      <a:r>
                        <a:rPr lang="en-US" sz="800" u="none" strike="noStrike">
                          <a:effectLst/>
                        </a:rPr>
                        <a:t>BROCKTON</a:t>
                      </a:r>
                      <a:endParaRPr lang="en-US" sz="800" b="1" i="0" u="none" strike="noStrike">
                        <a:solidFill>
                          <a:srgbClr val="000000"/>
                        </a:solidFill>
                        <a:effectLst/>
                        <a:latin typeface="Calibri"/>
                      </a:endParaRPr>
                    </a:p>
                  </a:txBody>
                  <a:tcPr marL="7300" marR="7300" marT="7300" marB="0" anchor="ctr"/>
                </a:tc>
                <a:tc>
                  <a:txBody>
                    <a:bodyPr/>
                    <a:lstStyle/>
                    <a:p>
                      <a:pPr algn="r" fontAlgn="ctr"/>
                      <a:r>
                        <a:rPr lang="en-US" sz="800" u="none" strike="noStrike">
                          <a:effectLst/>
                        </a:rPr>
                        <a:t>$282,026,326</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93,810</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r>
              <a:tr h="145999">
                <a:tc>
                  <a:txBody>
                    <a:bodyPr/>
                    <a:lstStyle/>
                    <a:p>
                      <a:pPr algn="l" fontAlgn="ctr"/>
                      <a:r>
                        <a:rPr lang="en-US" sz="800" u="none" strike="noStrike">
                          <a:effectLst/>
                        </a:rPr>
                        <a:t>QUINCY</a:t>
                      </a:r>
                      <a:endParaRPr lang="en-US" sz="800" b="1" i="0" u="none" strike="noStrike">
                        <a:solidFill>
                          <a:srgbClr val="000000"/>
                        </a:solidFill>
                        <a:effectLst/>
                        <a:latin typeface="Calibri"/>
                      </a:endParaRPr>
                    </a:p>
                  </a:txBody>
                  <a:tcPr marL="7300" marR="7300" marT="7300" marB="0" anchor="ctr"/>
                </a:tc>
                <a:tc>
                  <a:txBody>
                    <a:bodyPr/>
                    <a:lstStyle/>
                    <a:p>
                      <a:pPr algn="r" fontAlgn="ctr"/>
                      <a:r>
                        <a:rPr lang="en-US" sz="800" u="none" strike="noStrike">
                          <a:effectLst/>
                        </a:rPr>
                        <a:t>$283,850,033</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92,271</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r>
              <a:tr h="145999">
                <a:tc>
                  <a:txBody>
                    <a:bodyPr/>
                    <a:lstStyle/>
                    <a:p>
                      <a:pPr algn="l" fontAlgn="ctr"/>
                      <a:r>
                        <a:rPr lang="en-US" sz="800" u="none" strike="noStrike">
                          <a:effectLst/>
                        </a:rPr>
                        <a:t>LYNN</a:t>
                      </a:r>
                      <a:endParaRPr lang="en-US" sz="800" b="1" i="0" u="none" strike="noStrike">
                        <a:solidFill>
                          <a:srgbClr val="000000"/>
                        </a:solidFill>
                        <a:effectLst/>
                        <a:latin typeface="Calibri"/>
                      </a:endParaRPr>
                    </a:p>
                  </a:txBody>
                  <a:tcPr marL="7300" marR="7300" marT="7300" marB="0" anchor="ctr"/>
                </a:tc>
                <a:tc>
                  <a:txBody>
                    <a:bodyPr/>
                    <a:lstStyle/>
                    <a:p>
                      <a:pPr algn="r" fontAlgn="ctr"/>
                      <a:r>
                        <a:rPr lang="en-US" sz="800" u="none" strike="noStrike">
                          <a:effectLst/>
                        </a:rPr>
                        <a:t>$290,209,498</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90,329</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r>
              <a:tr h="145999">
                <a:tc>
                  <a:txBody>
                    <a:bodyPr/>
                    <a:lstStyle/>
                    <a:p>
                      <a:pPr algn="l" fontAlgn="ctr"/>
                      <a:r>
                        <a:rPr lang="en-US" sz="800" u="none" strike="noStrike">
                          <a:effectLst/>
                        </a:rPr>
                        <a:t>FALL RIVER</a:t>
                      </a:r>
                      <a:endParaRPr lang="en-US" sz="800" b="1" i="0" u="none" strike="noStrike">
                        <a:solidFill>
                          <a:srgbClr val="000000"/>
                        </a:solidFill>
                        <a:effectLst/>
                        <a:latin typeface="Calibri"/>
                      </a:endParaRPr>
                    </a:p>
                  </a:txBody>
                  <a:tcPr marL="7300" marR="7300" marT="7300" marB="0" anchor="ctr"/>
                </a:tc>
                <a:tc>
                  <a:txBody>
                    <a:bodyPr/>
                    <a:lstStyle/>
                    <a:p>
                      <a:pPr algn="r" fontAlgn="ctr"/>
                      <a:r>
                        <a:rPr lang="en-US" sz="800" u="none" strike="noStrike">
                          <a:effectLst/>
                        </a:rPr>
                        <a:t>$209,046,484</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88,857</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r>
              <a:tr h="145999">
                <a:tc>
                  <a:txBody>
                    <a:bodyPr/>
                    <a:lstStyle/>
                    <a:p>
                      <a:pPr algn="l" fontAlgn="ctr"/>
                      <a:r>
                        <a:rPr lang="en-US" sz="800" u="none" strike="noStrike">
                          <a:effectLst/>
                        </a:rPr>
                        <a:t>NEWTON</a:t>
                      </a:r>
                      <a:endParaRPr lang="en-US" sz="800" b="1" i="0" u="none" strike="noStrike">
                        <a:solidFill>
                          <a:srgbClr val="000000"/>
                        </a:solidFill>
                        <a:effectLst/>
                        <a:latin typeface="Calibri"/>
                      </a:endParaRPr>
                    </a:p>
                  </a:txBody>
                  <a:tcPr marL="7300" marR="7300" marT="7300" marB="0" anchor="ctr"/>
                </a:tc>
                <a:tc>
                  <a:txBody>
                    <a:bodyPr/>
                    <a:lstStyle/>
                    <a:p>
                      <a:pPr algn="r" fontAlgn="ctr"/>
                      <a:r>
                        <a:rPr lang="en-US" sz="800" u="none" strike="noStrike">
                          <a:effectLst/>
                        </a:rPr>
                        <a:t>$301,527,464</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85,146</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r>
              <a:tr h="145999">
                <a:tc>
                  <a:txBody>
                    <a:bodyPr/>
                    <a:lstStyle/>
                    <a:p>
                      <a:pPr algn="l" fontAlgn="ctr"/>
                      <a:r>
                        <a:rPr lang="en-US" sz="800" u="none" strike="noStrike">
                          <a:effectLst/>
                        </a:rPr>
                        <a:t>LAWRENCE</a:t>
                      </a:r>
                      <a:endParaRPr lang="en-US" sz="800" b="1" i="0" u="none" strike="noStrike">
                        <a:solidFill>
                          <a:srgbClr val="000000"/>
                        </a:solidFill>
                        <a:effectLst/>
                        <a:latin typeface="Calibri"/>
                      </a:endParaRPr>
                    </a:p>
                  </a:txBody>
                  <a:tcPr marL="7300" marR="7300" marT="7300" marB="0" anchor="ctr"/>
                </a:tc>
                <a:tc>
                  <a:txBody>
                    <a:bodyPr/>
                    <a:lstStyle/>
                    <a:p>
                      <a:pPr algn="r" fontAlgn="ctr"/>
                      <a:r>
                        <a:rPr lang="en-US" sz="800" u="none" strike="noStrike">
                          <a:effectLst/>
                        </a:rPr>
                        <a:t>$268,627,309</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76,377</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r>
              <a:tr h="145999">
                <a:tc>
                  <a:txBody>
                    <a:bodyPr/>
                    <a:lstStyle/>
                    <a:p>
                      <a:pPr algn="l" fontAlgn="ctr"/>
                      <a:r>
                        <a:rPr lang="en-US" sz="800" u="none" strike="noStrike">
                          <a:effectLst/>
                        </a:rPr>
                        <a:t>SOMERVILLE</a:t>
                      </a:r>
                      <a:endParaRPr lang="en-US" sz="800" b="1" i="0" u="none" strike="noStrike">
                        <a:solidFill>
                          <a:srgbClr val="000000"/>
                        </a:solidFill>
                        <a:effectLst/>
                        <a:latin typeface="Calibri"/>
                      </a:endParaRPr>
                    </a:p>
                  </a:txBody>
                  <a:tcPr marL="7300" marR="7300" marT="7300" marB="0" anchor="ctr"/>
                </a:tc>
                <a:tc>
                  <a:txBody>
                    <a:bodyPr/>
                    <a:lstStyle/>
                    <a:p>
                      <a:pPr algn="r" fontAlgn="ctr"/>
                      <a:r>
                        <a:rPr lang="en-US" sz="800" u="none" strike="noStrike">
                          <a:effectLst/>
                        </a:rPr>
                        <a:t>$201,387,380</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75,754</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r>
              <a:tr h="145999">
                <a:tc>
                  <a:txBody>
                    <a:bodyPr/>
                    <a:lstStyle/>
                    <a:p>
                      <a:pPr algn="l" fontAlgn="ctr"/>
                      <a:r>
                        <a:rPr lang="en-US" sz="800" u="none" strike="noStrike" dirty="0">
                          <a:effectLst/>
                        </a:rPr>
                        <a:t>FRAMINGHAM</a:t>
                      </a:r>
                      <a:endParaRPr lang="en-US" sz="800" b="1" i="0" u="none" strike="noStrike" dirty="0">
                        <a:solidFill>
                          <a:srgbClr val="000000"/>
                        </a:solidFill>
                        <a:effectLst/>
                        <a:latin typeface="Calibri"/>
                      </a:endParaRPr>
                    </a:p>
                  </a:txBody>
                  <a:tcPr marL="7300" marR="7300" marT="7300" marB="0" anchor="ctr">
                    <a:solidFill>
                      <a:srgbClr val="FFFF00"/>
                    </a:solidFill>
                  </a:tcPr>
                </a:tc>
                <a:tc>
                  <a:txBody>
                    <a:bodyPr/>
                    <a:lstStyle/>
                    <a:p>
                      <a:pPr algn="r" fontAlgn="ctr"/>
                      <a:r>
                        <a:rPr lang="en-US" sz="800" u="none" strike="noStrike">
                          <a:effectLst/>
                        </a:rPr>
                        <a:t>$238,310,192</a:t>
                      </a:r>
                      <a:endParaRPr lang="en-US" sz="800" b="0" i="0" u="none" strike="noStrike">
                        <a:solidFill>
                          <a:srgbClr val="000000"/>
                        </a:solidFill>
                        <a:effectLst/>
                        <a:latin typeface="Calibri"/>
                      </a:endParaRPr>
                    </a:p>
                  </a:txBody>
                  <a:tcPr marL="7300" marR="7300" marT="7300" marB="0" anchor="ctr">
                    <a:solidFill>
                      <a:srgbClr val="FFFF00"/>
                    </a:solidFill>
                  </a:tcPr>
                </a:tc>
                <a:tc>
                  <a:txBody>
                    <a:bodyPr/>
                    <a:lstStyle/>
                    <a:p>
                      <a:pPr algn="ctr" fontAlgn="ctr"/>
                      <a:r>
                        <a:rPr lang="en-US" sz="800" u="none" strike="noStrike">
                          <a:effectLst/>
                        </a:rPr>
                        <a:t>68,318</a:t>
                      </a:r>
                      <a:endParaRPr lang="en-US" sz="800" b="0" i="0" u="none" strike="noStrike">
                        <a:solidFill>
                          <a:srgbClr val="000000"/>
                        </a:solidFill>
                        <a:effectLst/>
                        <a:latin typeface="Calibri"/>
                      </a:endParaRPr>
                    </a:p>
                  </a:txBody>
                  <a:tcPr marL="7300" marR="7300" marT="7300" marB="0" anchor="ctr">
                    <a:solidFill>
                      <a:srgbClr val="FFFF00"/>
                    </a:solidFill>
                  </a:tcPr>
                </a:tc>
                <a:tc>
                  <a:txBody>
                    <a:bodyPr/>
                    <a:lstStyle/>
                    <a:p>
                      <a:pPr algn="ctr" fontAlgn="ctr"/>
                      <a:r>
                        <a:rPr lang="en-US" sz="800" b="0" i="0" u="none" strike="noStrike" dirty="0" smtClean="0">
                          <a:solidFill>
                            <a:schemeClr val="dk1"/>
                          </a:solidFill>
                          <a:effectLst/>
                          <a:latin typeface="+mn-lt"/>
                        </a:rPr>
                        <a:t>Appointed</a:t>
                      </a:r>
                      <a:endParaRPr lang="en-US" sz="800" b="0" i="0" u="none" strike="noStrike" dirty="0">
                        <a:solidFill>
                          <a:srgbClr val="000000"/>
                        </a:solidFill>
                        <a:effectLst/>
                        <a:latin typeface="Calibri"/>
                      </a:endParaRPr>
                    </a:p>
                  </a:txBody>
                  <a:tcPr marL="7300" marR="7300" marT="7300" marB="0" anchor="ctr">
                    <a:solidFill>
                      <a:srgbClr val="FFFF00"/>
                    </a:solidFill>
                  </a:tcPr>
                </a:tc>
                <a:tc>
                  <a:txBody>
                    <a:bodyPr/>
                    <a:lstStyle/>
                    <a:p>
                      <a:pPr algn="ctr" fontAlgn="ctr"/>
                      <a:r>
                        <a:rPr lang="en-US" sz="800" u="none" strike="noStrike" dirty="0" smtClean="0">
                          <a:effectLst/>
                        </a:rPr>
                        <a:t>Elected</a:t>
                      </a:r>
                      <a:endParaRPr lang="en-US" sz="800" b="0" i="0" u="none" strike="noStrike" dirty="0">
                        <a:solidFill>
                          <a:srgbClr val="000000"/>
                        </a:solidFill>
                        <a:effectLst/>
                        <a:latin typeface="Calibri"/>
                      </a:endParaRPr>
                    </a:p>
                  </a:txBody>
                  <a:tcPr marL="7300" marR="7300" marT="7300" marB="0" anchor="ctr">
                    <a:solidFill>
                      <a:srgbClr val="FFFF00"/>
                    </a:solidFill>
                  </a:tcPr>
                </a:tc>
                <a:tc>
                  <a:txBody>
                    <a:bodyPr/>
                    <a:lstStyle/>
                    <a:p>
                      <a:pPr algn="ctr" fontAlgn="ctr"/>
                      <a:r>
                        <a:rPr lang="en-US" sz="800" b="0" i="0" u="none" strike="noStrike" dirty="0" smtClean="0">
                          <a:solidFill>
                            <a:schemeClr val="dk1"/>
                          </a:solidFill>
                          <a:effectLst/>
                          <a:latin typeface="+mn-lt"/>
                        </a:rPr>
                        <a:t>Appointed</a:t>
                      </a:r>
                      <a:endParaRPr lang="en-US" sz="800" b="0" i="0" u="none" strike="noStrike" dirty="0">
                        <a:solidFill>
                          <a:srgbClr val="000000"/>
                        </a:solidFill>
                        <a:effectLst/>
                        <a:latin typeface="Calibri"/>
                      </a:endParaRPr>
                    </a:p>
                  </a:txBody>
                  <a:tcPr marL="7300" marR="7300" marT="7300" marB="0" anchor="ctr">
                    <a:solidFill>
                      <a:srgbClr val="FFFF00"/>
                    </a:solidFill>
                  </a:tcPr>
                </a:tc>
              </a:tr>
              <a:tr h="145999">
                <a:tc>
                  <a:txBody>
                    <a:bodyPr/>
                    <a:lstStyle/>
                    <a:p>
                      <a:pPr algn="l" fontAlgn="ctr"/>
                      <a:r>
                        <a:rPr lang="en-US" sz="800" u="none" strike="noStrike">
                          <a:effectLst/>
                        </a:rPr>
                        <a:t>HAVERHILL</a:t>
                      </a:r>
                      <a:endParaRPr lang="en-US" sz="800" b="1" i="0" u="none" strike="noStrike">
                        <a:solidFill>
                          <a:srgbClr val="000000"/>
                        </a:solidFill>
                        <a:effectLst/>
                        <a:latin typeface="Calibri"/>
                      </a:endParaRPr>
                    </a:p>
                  </a:txBody>
                  <a:tcPr marL="7300" marR="7300" marT="7300" marB="0" anchor="ctr"/>
                </a:tc>
                <a:tc>
                  <a:txBody>
                    <a:bodyPr/>
                    <a:lstStyle/>
                    <a:p>
                      <a:pPr algn="r" fontAlgn="ctr"/>
                      <a:r>
                        <a:rPr lang="en-US" sz="800" u="none" strike="noStrike">
                          <a:effectLst/>
                        </a:rPr>
                        <a:t>$165,704,510</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60,879</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r>
              <a:tr h="145999">
                <a:tc>
                  <a:txBody>
                    <a:bodyPr/>
                    <a:lstStyle/>
                    <a:p>
                      <a:pPr algn="l" fontAlgn="ctr"/>
                      <a:r>
                        <a:rPr lang="en-US" sz="800" u="none" strike="noStrike">
                          <a:effectLst/>
                        </a:rPr>
                        <a:t>WALTHAM</a:t>
                      </a:r>
                      <a:endParaRPr lang="en-US" sz="800" b="1" i="0" u="none" strike="noStrike">
                        <a:solidFill>
                          <a:srgbClr val="000000"/>
                        </a:solidFill>
                        <a:effectLst/>
                        <a:latin typeface="Calibri"/>
                      </a:endParaRPr>
                    </a:p>
                  </a:txBody>
                  <a:tcPr marL="7300" marR="7300" marT="7300" marB="0" anchor="ctr"/>
                </a:tc>
                <a:tc>
                  <a:txBody>
                    <a:bodyPr/>
                    <a:lstStyle/>
                    <a:p>
                      <a:pPr algn="r" fontAlgn="ctr"/>
                      <a:r>
                        <a:rPr lang="en-US" sz="800" u="none" strike="noStrike">
                          <a:effectLst/>
                        </a:rPr>
                        <a:t>$167,773,598</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60,632</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r>
              <a:tr h="145999">
                <a:tc>
                  <a:txBody>
                    <a:bodyPr/>
                    <a:lstStyle/>
                    <a:p>
                      <a:pPr algn="l" fontAlgn="ctr"/>
                      <a:r>
                        <a:rPr lang="en-US" sz="800" u="none" strike="noStrike">
                          <a:effectLst/>
                        </a:rPr>
                        <a:t>MALDEN</a:t>
                      </a:r>
                      <a:endParaRPr lang="en-US" sz="800" b="1" i="0" u="none" strike="noStrike">
                        <a:solidFill>
                          <a:srgbClr val="000000"/>
                        </a:solidFill>
                        <a:effectLst/>
                        <a:latin typeface="Calibri"/>
                      </a:endParaRPr>
                    </a:p>
                  </a:txBody>
                  <a:tcPr marL="7300" marR="7300" marT="7300" marB="0" anchor="ctr"/>
                </a:tc>
                <a:tc>
                  <a:txBody>
                    <a:bodyPr/>
                    <a:lstStyle/>
                    <a:p>
                      <a:pPr algn="r" fontAlgn="ctr"/>
                      <a:r>
                        <a:rPr lang="en-US" sz="800" u="none" strike="noStrike">
                          <a:effectLst/>
                        </a:rPr>
                        <a:t>$144,920,554</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59,450</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r>
              <a:tr h="145999">
                <a:tc>
                  <a:txBody>
                    <a:bodyPr/>
                    <a:lstStyle/>
                    <a:p>
                      <a:pPr algn="l" fontAlgn="ctr"/>
                      <a:r>
                        <a:rPr lang="en-US" sz="800" u="none" strike="noStrike">
                          <a:effectLst/>
                        </a:rPr>
                        <a:t>BROOKLINE</a:t>
                      </a:r>
                      <a:endParaRPr lang="en-US" sz="800" b="1" i="0" u="none" strike="noStrike">
                        <a:solidFill>
                          <a:srgbClr val="000000"/>
                        </a:solidFill>
                        <a:effectLst/>
                        <a:latin typeface="Calibri"/>
                      </a:endParaRPr>
                    </a:p>
                  </a:txBody>
                  <a:tcPr marL="7300" marR="7300" marT="7300" marB="0" anchor="ctr"/>
                </a:tc>
                <a:tc>
                  <a:txBody>
                    <a:bodyPr/>
                    <a:lstStyle/>
                    <a:p>
                      <a:pPr algn="r" fontAlgn="ctr"/>
                      <a:r>
                        <a:rPr lang="en-US" sz="800" u="none" strike="noStrike">
                          <a:effectLst/>
                        </a:rPr>
                        <a:t>$220,155,606</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58,732</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Elected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Elected</a:t>
                      </a:r>
                      <a:endParaRPr lang="en-US" sz="800" b="0" i="0" u="none" strike="noStrike">
                        <a:solidFill>
                          <a:srgbClr val="000000"/>
                        </a:solidFill>
                        <a:effectLst/>
                        <a:latin typeface="Calibri"/>
                      </a:endParaRPr>
                    </a:p>
                  </a:txBody>
                  <a:tcPr marL="7300" marR="7300" marT="7300" marB="0" anchor="ctr"/>
                </a:tc>
              </a:tr>
              <a:tr h="145999">
                <a:tc>
                  <a:txBody>
                    <a:bodyPr/>
                    <a:lstStyle/>
                    <a:p>
                      <a:pPr algn="l" fontAlgn="ctr"/>
                      <a:r>
                        <a:rPr lang="en-US" sz="800" u="none" strike="noStrike">
                          <a:effectLst/>
                        </a:rPr>
                        <a:t>PLYMOUTH</a:t>
                      </a:r>
                      <a:endParaRPr lang="en-US" sz="800" b="1" i="0" u="none" strike="noStrike">
                        <a:solidFill>
                          <a:srgbClr val="000000"/>
                        </a:solidFill>
                        <a:effectLst/>
                        <a:latin typeface="Calibri"/>
                      </a:endParaRPr>
                    </a:p>
                  </a:txBody>
                  <a:tcPr marL="7300" marR="7300" marT="7300" marB="0" anchor="ctr"/>
                </a:tc>
                <a:tc>
                  <a:txBody>
                    <a:bodyPr/>
                    <a:lstStyle/>
                    <a:p>
                      <a:pPr algn="r" fontAlgn="ctr"/>
                      <a:r>
                        <a:rPr lang="en-US" sz="800" u="none" strike="noStrike">
                          <a:effectLst/>
                        </a:rPr>
                        <a:t>$161,300,426</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56,468</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Elected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r>
              <a:tr h="145999">
                <a:tc>
                  <a:txBody>
                    <a:bodyPr/>
                    <a:lstStyle/>
                    <a:p>
                      <a:pPr algn="l" fontAlgn="ctr"/>
                      <a:r>
                        <a:rPr lang="en-US" sz="800" u="none" strike="noStrike">
                          <a:effectLst/>
                        </a:rPr>
                        <a:t>MEDFORD</a:t>
                      </a:r>
                      <a:endParaRPr lang="en-US" sz="800" b="1" i="0" u="none" strike="noStrike">
                        <a:solidFill>
                          <a:srgbClr val="000000"/>
                        </a:solidFill>
                        <a:effectLst/>
                        <a:latin typeface="Calibri"/>
                      </a:endParaRPr>
                    </a:p>
                  </a:txBody>
                  <a:tcPr marL="7300" marR="7300" marT="7300" marB="0" anchor="ctr"/>
                </a:tc>
                <a:tc>
                  <a:txBody>
                    <a:bodyPr/>
                    <a:lstStyle/>
                    <a:p>
                      <a:pPr algn="r" fontAlgn="ctr"/>
                      <a:r>
                        <a:rPr lang="en-US" sz="800" u="none" strike="noStrike">
                          <a:effectLst/>
                        </a:rPr>
                        <a:t>$137,269,774</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56,173</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r>
              <a:tr h="145999">
                <a:tc>
                  <a:txBody>
                    <a:bodyPr/>
                    <a:lstStyle/>
                    <a:p>
                      <a:pPr algn="l" fontAlgn="ctr"/>
                      <a:r>
                        <a:rPr lang="en-US" sz="800" u="none" strike="noStrike">
                          <a:effectLst/>
                        </a:rPr>
                        <a:t>TAUNTON</a:t>
                      </a:r>
                      <a:endParaRPr lang="en-US" sz="800" b="1" i="0" u="none" strike="noStrike">
                        <a:solidFill>
                          <a:srgbClr val="000000"/>
                        </a:solidFill>
                        <a:effectLst/>
                        <a:latin typeface="Calibri"/>
                      </a:endParaRPr>
                    </a:p>
                  </a:txBody>
                  <a:tcPr marL="7300" marR="7300" marT="7300" marB="0" anchor="ctr"/>
                </a:tc>
                <a:tc>
                  <a:txBody>
                    <a:bodyPr/>
                    <a:lstStyle/>
                    <a:p>
                      <a:pPr algn="r" fontAlgn="ctr"/>
                      <a:r>
                        <a:rPr lang="en-US" sz="800" u="none" strike="noStrike">
                          <a:effectLst/>
                        </a:rPr>
                        <a:t>$173,775,080</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55,874</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Elected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r>
              <a:tr h="145999">
                <a:tc>
                  <a:txBody>
                    <a:bodyPr/>
                    <a:lstStyle/>
                    <a:p>
                      <a:pPr algn="l" fontAlgn="ctr"/>
                      <a:r>
                        <a:rPr lang="en-US" sz="800" u="none" strike="noStrike">
                          <a:effectLst/>
                        </a:rPr>
                        <a:t>CHICOPEE</a:t>
                      </a:r>
                      <a:endParaRPr lang="en-US" sz="800" b="1" i="0" u="none" strike="noStrike">
                        <a:solidFill>
                          <a:srgbClr val="000000"/>
                        </a:solidFill>
                        <a:effectLst/>
                        <a:latin typeface="Calibri"/>
                      </a:endParaRPr>
                    </a:p>
                  </a:txBody>
                  <a:tcPr marL="7300" marR="7300" marT="7300" marB="0" anchor="ctr"/>
                </a:tc>
                <a:tc>
                  <a:txBody>
                    <a:bodyPr/>
                    <a:lstStyle/>
                    <a:p>
                      <a:pPr algn="r" fontAlgn="ctr"/>
                      <a:r>
                        <a:rPr lang="en-US" sz="800" u="none" strike="noStrike">
                          <a:effectLst/>
                        </a:rPr>
                        <a:t>$157,142,169</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55,298</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Elected</a:t>
                      </a:r>
                      <a:endParaRPr lang="en-US" sz="800" b="0" i="0" u="none" strike="noStrike">
                        <a:solidFill>
                          <a:srgbClr val="000000"/>
                        </a:solidFill>
                        <a:effectLst/>
                        <a:latin typeface="Calibri"/>
                      </a:endParaRPr>
                    </a:p>
                  </a:txBody>
                  <a:tcPr marL="7300" marR="7300" marT="7300" marB="0" anchor="ctr"/>
                </a:tc>
              </a:tr>
              <a:tr h="145999">
                <a:tc>
                  <a:txBody>
                    <a:bodyPr/>
                    <a:lstStyle/>
                    <a:p>
                      <a:pPr algn="l" fontAlgn="ctr"/>
                      <a:r>
                        <a:rPr lang="en-US" sz="800" u="none" strike="noStrike">
                          <a:effectLst/>
                        </a:rPr>
                        <a:t>WEYMOUTH</a:t>
                      </a:r>
                      <a:endParaRPr lang="en-US" sz="800" b="1" i="0" u="none" strike="noStrike">
                        <a:solidFill>
                          <a:srgbClr val="000000"/>
                        </a:solidFill>
                        <a:effectLst/>
                        <a:latin typeface="Calibri"/>
                      </a:endParaRPr>
                    </a:p>
                  </a:txBody>
                  <a:tcPr marL="7300" marR="7300" marT="7300" marB="0" anchor="ctr"/>
                </a:tc>
                <a:tc>
                  <a:txBody>
                    <a:bodyPr/>
                    <a:lstStyle/>
                    <a:p>
                      <a:pPr algn="r" fontAlgn="ctr"/>
                      <a:r>
                        <a:rPr lang="en-US" sz="800" u="none" strike="noStrike">
                          <a:effectLst/>
                        </a:rPr>
                        <a:t>$121,612,682</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53,743</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r>
              <a:tr h="145999">
                <a:tc>
                  <a:txBody>
                    <a:bodyPr/>
                    <a:lstStyle/>
                    <a:p>
                      <a:pPr algn="l" fontAlgn="ctr"/>
                      <a:r>
                        <a:rPr lang="en-US" sz="800" u="none" strike="noStrike">
                          <a:effectLst/>
                        </a:rPr>
                        <a:t>REVERE</a:t>
                      </a:r>
                      <a:endParaRPr lang="en-US" sz="800" b="1" i="0" u="none" strike="noStrike">
                        <a:solidFill>
                          <a:srgbClr val="000000"/>
                        </a:solidFill>
                        <a:effectLst/>
                        <a:latin typeface="Calibri"/>
                      </a:endParaRPr>
                    </a:p>
                  </a:txBody>
                  <a:tcPr marL="7300" marR="7300" marT="7300" marB="0" anchor="ctr"/>
                </a:tc>
                <a:tc>
                  <a:txBody>
                    <a:bodyPr/>
                    <a:lstStyle/>
                    <a:p>
                      <a:pPr algn="r" fontAlgn="ctr"/>
                      <a:r>
                        <a:rPr lang="en-US" sz="800" u="none" strike="noStrike">
                          <a:effectLst/>
                        </a:rPr>
                        <a:t>$154,902,362</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51,755</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r>
              <a:tr h="145999">
                <a:tc>
                  <a:txBody>
                    <a:bodyPr/>
                    <a:lstStyle/>
                    <a:p>
                      <a:pPr algn="l" fontAlgn="ctr"/>
                      <a:r>
                        <a:rPr lang="en-US" sz="800" u="none" strike="noStrike">
                          <a:effectLst/>
                        </a:rPr>
                        <a:t>PEABODY</a:t>
                      </a:r>
                      <a:endParaRPr lang="en-US" sz="800" b="1" i="0" u="none" strike="noStrike">
                        <a:solidFill>
                          <a:srgbClr val="000000"/>
                        </a:solidFill>
                        <a:effectLst/>
                        <a:latin typeface="Calibri"/>
                      </a:endParaRPr>
                    </a:p>
                  </a:txBody>
                  <a:tcPr marL="7300" marR="7300" marT="7300" marB="0" anchor="ctr"/>
                </a:tc>
                <a:tc>
                  <a:txBody>
                    <a:bodyPr/>
                    <a:lstStyle/>
                    <a:p>
                      <a:pPr algn="r" fontAlgn="ctr"/>
                      <a:r>
                        <a:rPr lang="en-US" sz="800" u="none" strike="noStrike">
                          <a:effectLst/>
                        </a:rPr>
                        <a:t>$153,580,514</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51,251</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Elected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r>
              <a:tr h="291998">
                <a:tc>
                  <a:txBody>
                    <a:bodyPr/>
                    <a:lstStyle/>
                    <a:p>
                      <a:pPr algn="l" fontAlgn="ctr"/>
                      <a:r>
                        <a:rPr lang="en-US" sz="800" u="none" strike="noStrike">
                          <a:effectLst/>
                        </a:rPr>
                        <a:t>METHUEN</a:t>
                      </a:r>
                      <a:endParaRPr lang="en-US" sz="800" b="1" i="0" u="none" strike="noStrike">
                        <a:solidFill>
                          <a:srgbClr val="000000"/>
                        </a:solidFill>
                        <a:effectLst/>
                        <a:latin typeface="Calibri"/>
                      </a:endParaRPr>
                    </a:p>
                  </a:txBody>
                  <a:tcPr marL="7300" marR="7300" marT="7300" marB="0" anchor="ctr"/>
                </a:tc>
                <a:tc>
                  <a:txBody>
                    <a:bodyPr/>
                    <a:lstStyle/>
                    <a:p>
                      <a:pPr algn="r" fontAlgn="ctr"/>
                      <a:r>
                        <a:rPr lang="en-US" sz="800" u="none" strike="noStrike">
                          <a:effectLst/>
                        </a:rPr>
                        <a:t>$130,427,701</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47,255</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Mix of Elected and 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Elected</a:t>
                      </a:r>
                      <a:endParaRPr lang="en-US" sz="800" b="0" i="0" u="none" strike="noStrike">
                        <a:solidFill>
                          <a:srgbClr val="000000"/>
                        </a:solidFill>
                        <a:effectLst/>
                        <a:latin typeface="Calibri"/>
                      </a:endParaRPr>
                    </a:p>
                  </a:txBody>
                  <a:tcPr marL="7300" marR="7300" marT="7300" marB="0" anchor="ctr"/>
                </a:tc>
              </a:tr>
              <a:tr h="145999">
                <a:tc>
                  <a:txBody>
                    <a:bodyPr/>
                    <a:lstStyle/>
                    <a:p>
                      <a:pPr algn="l" fontAlgn="ctr"/>
                      <a:r>
                        <a:rPr lang="en-US" sz="800" u="none" strike="noStrike">
                          <a:effectLst/>
                        </a:rPr>
                        <a:t>BARNSTABLE</a:t>
                      </a:r>
                      <a:endParaRPr lang="en-US" sz="800" b="1" i="0" u="none" strike="noStrike">
                        <a:solidFill>
                          <a:srgbClr val="000000"/>
                        </a:solidFill>
                        <a:effectLst/>
                        <a:latin typeface="Calibri"/>
                      </a:endParaRPr>
                    </a:p>
                  </a:txBody>
                  <a:tcPr marL="7300" marR="7300" marT="7300" marB="0" anchor="ctr"/>
                </a:tc>
                <a:tc>
                  <a:txBody>
                    <a:bodyPr/>
                    <a:lstStyle/>
                    <a:p>
                      <a:pPr algn="r" fontAlgn="ctr"/>
                      <a:r>
                        <a:rPr lang="en-US" sz="800" u="none" strike="noStrike">
                          <a:effectLst/>
                        </a:rPr>
                        <a:t>$132,697,958</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45,193</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a:effectLst/>
                        </a:rPr>
                        <a:t>Appointed</a:t>
                      </a:r>
                      <a:endParaRPr lang="en-US" sz="800" b="0" i="0" u="none" strike="noStrike">
                        <a:solidFill>
                          <a:srgbClr val="000000"/>
                        </a:solidFill>
                        <a:effectLst/>
                        <a:latin typeface="Calibri"/>
                      </a:endParaRPr>
                    </a:p>
                  </a:txBody>
                  <a:tcPr marL="7300" marR="7300" marT="7300" marB="0" anchor="ctr"/>
                </a:tc>
                <a:tc>
                  <a:txBody>
                    <a:bodyPr/>
                    <a:lstStyle/>
                    <a:p>
                      <a:pPr algn="ctr" fontAlgn="ctr"/>
                      <a:r>
                        <a:rPr lang="en-US" sz="800" u="none" strike="noStrike" dirty="0">
                          <a:effectLst/>
                        </a:rPr>
                        <a:t>Elected</a:t>
                      </a:r>
                      <a:endParaRPr lang="en-US" sz="800" b="0" i="0" u="none" strike="noStrike" dirty="0">
                        <a:solidFill>
                          <a:srgbClr val="000000"/>
                        </a:solidFill>
                        <a:effectLst/>
                        <a:latin typeface="Calibri"/>
                      </a:endParaRPr>
                    </a:p>
                  </a:txBody>
                  <a:tcPr marL="7300" marR="7300" marT="7300" marB="0" anchor="ctr"/>
                </a:tc>
              </a:tr>
            </a:tbl>
          </a:graphicData>
        </a:graphic>
      </p:graphicFrame>
      <p:sp>
        <p:nvSpPr>
          <p:cNvPr id="3" name="Title 2"/>
          <p:cNvSpPr>
            <a:spLocks noGrp="1"/>
          </p:cNvSpPr>
          <p:nvPr>
            <p:ph type="title"/>
          </p:nvPr>
        </p:nvSpPr>
        <p:spPr/>
        <p:txBody>
          <a:bodyPr/>
          <a:lstStyle/>
          <a:p>
            <a:pPr algn="ctr"/>
            <a:r>
              <a:rPr lang="en-US" dirty="0" smtClean="0">
                <a:solidFill>
                  <a:srgbClr val="000000"/>
                </a:solidFill>
              </a:rPr>
              <a:t>Elected or Appointed?</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1C0A0186-A9F8-C54D-8112-701A5829BC06}" type="slidenum">
              <a:rPr lang="en-US" smtClean="0"/>
              <a:pPr/>
              <a:t>37</a:t>
            </a:fld>
            <a:endParaRPr lang="en-US"/>
          </a:p>
        </p:txBody>
      </p:sp>
    </p:spTree>
    <p:extLst>
      <p:ext uri="{BB962C8B-B14F-4D97-AF65-F5344CB8AC3E}">
        <p14:creationId xmlns:p14="http://schemas.microsoft.com/office/powerpoint/2010/main" val="11180468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596485"/>
            <a:ext cx="8190072" cy="4176584"/>
          </a:xfrm>
        </p:spPr>
        <p:txBody>
          <a:bodyPr>
            <a:normAutofit/>
          </a:bodyPr>
          <a:lstStyle/>
          <a:p>
            <a:r>
              <a:rPr lang="en-US" sz="3200" dirty="0" smtClean="0"/>
              <a:t>The Home Rule Charter includes an </a:t>
            </a:r>
            <a:r>
              <a:rPr lang="en-US" sz="3200" b="1" dirty="0" smtClean="0">
                <a:solidFill>
                  <a:schemeClr val="accent2"/>
                </a:solidFill>
              </a:rPr>
              <a:t>automatic citizens review in five years</a:t>
            </a:r>
            <a:r>
              <a:rPr lang="en-US" sz="3200" dirty="0" smtClean="0"/>
              <a:t>, and </a:t>
            </a:r>
            <a:r>
              <a:rPr lang="en-US" sz="3200" b="1" dirty="0" smtClean="0">
                <a:solidFill>
                  <a:srgbClr val="DA1F28"/>
                </a:solidFill>
              </a:rPr>
              <a:t>every ten years thereafter</a:t>
            </a:r>
            <a:r>
              <a:rPr lang="en-US" sz="3200" dirty="0" smtClean="0"/>
              <a:t>, to ensure that our government continues to meet the needs of Framingham</a:t>
            </a:r>
          </a:p>
        </p:txBody>
      </p:sp>
      <p:sp>
        <p:nvSpPr>
          <p:cNvPr id="3" name="Slide Number Placeholder 2"/>
          <p:cNvSpPr>
            <a:spLocks noGrp="1"/>
          </p:cNvSpPr>
          <p:nvPr>
            <p:ph type="sldNum" sz="quarter" idx="12"/>
          </p:nvPr>
        </p:nvSpPr>
        <p:spPr/>
        <p:txBody>
          <a:bodyPr/>
          <a:lstStyle/>
          <a:p>
            <a:fld id="{1C0A0186-A9F8-C54D-8112-701A5829BC06}" type="slidenum">
              <a:rPr lang="en-US" smtClean="0"/>
              <a:pPr/>
              <a:t>38</a:t>
            </a:fld>
            <a:endParaRPr lang="en-US"/>
          </a:p>
        </p:txBody>
      </p:sp>
      <p:sp>
        <p:nvSpPr>
          <p:cNvPr id="4" name="Title 3"/>
          <p:cNvSpPr>
            <a:spLocks noGrp="1"/>
          </p:cNvSpPr>
          <p:nvPr>
            <p:ph type="title"/>
          </p:nvPr>
        </p:nvSpPr>
        <p:spPr>
          <a:xfrm>
            <a:off x="457200" y="274637"/>
            <a:ext cx="5537740" cy="1556069"/>
          </a:xfrm>
        </p:spPr>
        <p:txBody>
          <a:bodyPr>
            <a:normAutofit/>
          </a:bodyPr>
          <a:lstStyle/>
          <a:p>
            <a:pPr algn="ctr"/>
            <a:r>
              <a:rPr lang="en-US" sz="4000" dirty="0" smtClean="0">
                <a:solidFill>
                  <a:srgbClr val="000000"/>
                </a:solidFill>
              </a:rPr>
              <a:t>Automatic 5-year Charter Review</a:t>
            </a:r>
            <a:endParaRPr lang="en-US" sz="4000" dirty="0">
              <a:solidFill>
                <a:srgbClr val="000000"/>
              </a:solidFill>
            </a:endParaRPr>
          </a:p>
        </p:txBody>
      </p:sp>
      <p:pic>
        <p:nvPicPr>
          <p:cNvPr id="5" name="Picture 4"/>
          <p:cNvPicPr>
            <a:picLocks noChangeAspect="1"/>
          </p:cNvPicPr>
          <p:nvPr/>
        </p:nvPicPr>
        <p:blipFill>
          <a:blip r:embed="rId2"/>
          <a:stretch>
            <a:fillRect/>
          </a:stretch>
        </p:blipFill>
        <p:spPr>
          <a:xfrm>
            <a:off x="6235194" y="137303"/>
            <a:ext cx="2777837" cy="1848400"/>
          </a:xfrm>
          <a:prstGeom prst="rect">
            <a:avLst/>
          </a:prstGeom>
        </p:spPr>
      </p:pic>
    </p:spTree>
    <p:extLst>
      <p:ext uri="{BB962C8B-B14F-4D97-AF65-F5344CB8AC3E}">
        <p14:creationId xmlns:p14="http://schemas.microsoft.com/office/powerpoint/2010/main" val="258853746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143000"/>
            <a:ext cx="9013032" cy="4525963"/>
          </a:xfrm>
        </p:spPr>
        <p:txBody>
          <a:bodyPr>
            <a:noAutofit/>
          </a:bodyPr>
          <a:lstStyle/>
          <a:p>
            <a:pPr hangingPunct="0">
              <a:buNone/>
            </a:pPr>
            <a:r>
              <a:rPr lang="en-US" sz="2000" b="1" u="sng" dirty="0"/>
              <a:t>FREE PETITION</a:t>
            </a:r>
            <a:endParaRPr lang="en-US" sz="2000" b="1" dirty="0"/>
          </a:p>
          <a:p>
            <a:pPr hangingPunct="0">
              <a:buNone/>
            </a:pPr>
            <a:r>
              <a:rPr lang="en-US" sz="2000" dirty="0" smtClean="0"/>
              <a:t>Allows </a:t>
            </a:r>
            <a:r>
              <a:rPr lang="en-US" sz="2000" dirty="0"/>
              <a:t>an individual or group to present a measure to the T</a:t>
            </a:r>
            <a:r>
              <a:rPr lang="en-US" sz="2000" dirty="0" smtClean="0"/>
              <a:t>own </a:t>
            </a:r>
            <a:r>
              <a:rPr lang="en-US" sz="2000" dirty="0"/>
              <a:t>C</a:t>
            </a:r>
            <a:r>
              <a:rPr lang="en-US" sz="2000" dirty="0" smtClean="0"/>
              <a:t>ouncil </a:t>
            </a:r>
            <a:r>
              <a:rPr lang="en-US" sz="2000" dirty="0"/>
              <a:t>or S</a:t>
            </a:r>
            <a:r>
              <a:rPr lang="en-US" sz="2000" dirty="0" smtClean="0"/>
              <a:t>chool </a:t>
            </a:r>
            <a:r>
              <a:rPr lang="en-US" sz="2000" dirty="0"/>
              <a:t>C</a:t>
            </a:r>
            <a:r>
              <a:rPr lang="en-US" sz="2000" dirty="0" smtClean="0"/>
              <a:t>ommittee </a:t>
            </a:r>
            <a:r>
              <a:rPr lang="en-US" sz="2000" dirty="0"/>
              <a:t>for action.</a:t>
            </a:r>
          </a:p>
          <a:p>
            <a:pPr hangingPunct="0">
              <a:buNone/>
            </a:pPr>
            <a:endParaRPr lang="en-US" sz="800" dirty="0" smtClean="0"/>
          </a:p>
          <a:p>
            <a:pPr hangingPunct="0">
              <a:buNone/>
            </a:pPr>
            <a:r>
              <a:rPr lang="en-US" sz="2000" b="1" u="sng" dirty="0" smtClean="0"/>
              <a:t>INITIATIVE</a:t>
            </a:r>
            <a:endParaRPr lang="en-US" sz="2000" b="1" dirty="0" smtClean="0"/>
          </a:p>
          <a:p>
            <a:pPr hangingPunct="0">
              <a:buNone/>
            </a:pPr>
            <a:r>
              <a:rPr lang="en-US" sz="2000" dirty="0" smtClean="0"/>
              <a:t>Allows a certain number or percentage of voters by signing a petition (number of signatures determined in the charter) to require the </a:t>
            </a:r>
            <a:r>
              <a:rPr lang="en-US" sz="2000" dirty="0"/>
              <a:t>T</a:t>
            </a:r>
            <a:r>
              <a:rPr lang="en-US" sz="2000" dirty="0" smtClean="0"/>
              <a:t>own </a:t>
            </a:r>
            <a:r>
              <a:rPr lang="en-US" sz="2000" dirty="0"/>
              <a:t>C</a:t>
            </a:r>
            <a:r>
              <a:rPr lang="en-US" sz="2000" dirty="0" smtClean="0"/>
              <a:t>ouncil or School </a:t>
            </a:r>
            <a:r>
              <a:rPr lang="en-US" sz="2000" dirty="0"/>
              <a:t>C</a:t>
            </a:r>
            <a:r>
              <a:rPr lang="en-US" sz="2000" dirty="0" smtClean="0"/>
              <a:t>ommittee to take action.</a:t>
            </a:r>
          </a:p>
          <a:p>
            <a:pPr hangingPunct="0">
              <a:buNone/>
            </a:pPr>
            <a:endParaRPr lang="en-US" sz="800" dirty="0" smtClean="0"/>
          </a:p>
          <a:p>
            <a:pPr hangingPunct="0">
              <a:buNone/>
            </a:pPr>
            <a:r>
              <a:rPr lang="en-US" sz="2000" b="1" u="sng" dirty="0" smtClean="0"/>
              <a:t>REFERENDUM</a:t>
            </a:r>
            <a:endParaRPr lang="en-US" sz="2000" b="1" dirty="0"/>
          </a:p>
          <a:p>
            <a:pPr hangingPunct="0">
              <a:buNone/>
            </a:pPr>
            <a:r>
              <a:rPr lang="en-US" sz="2000" dirty="0" smtClean="0"/>
              <a:t>Allows </a:t>
            </a:r>
            <a:r>
              <a:rPr lang="en-US" sz="2000" dirty="0"/>
              <a:t>voters to petition for the repeal of a measure enacted by the T</a:t>
            </a:r>
            <a:r>
              <a:rPr lang="en-US" sz="2000" dirty="0" smtClean="0"/>
              <a:t>own </a:t>
            </a:r>
            <a:r>
              <a:rPr lang="en-US" sz="2000" dirty="0"/>
              <a:t>C</a:t>
            </a:r>
            <a:r>
              <a:rPr lang="en-US" sz="2000" dirty="0" smtClean="0"/>
              <a:t>ouncil.</a:t>
            </a:r>
          </a:p>
          <a:p>
            <a:pPr hangingPunct="0">
              <a:buNone/>
            </a:pPr>
            <a:endParaRPr lang="en-US" sz="800" dirty="0" smtClean="0"/>
          </a:p>
          <a:p>
            <a:pPr hangingPunct="0">
              <a:buNone/>
            </a:pPr>
            <a:r>
              <a:rPr lang="en-US" sz="2000" b="1" u="sng" dirty="0" smtClean="0"/>
              <a:t>RECALL</a:t>
            </a:r>
            <a:endParaRPr lang="en-US" sz="2000" b="1" dirty="0"/>
          </a:p>
          <a:p>
            <a:pPr hangingPunct="0">
              <a:buNone/>
            </a:pPr>
            <a:r>
              <a:rPr lang="en-US" sz="2000" dirty="0" smtClean="0"/>
              <a:t>The </a:t>
            </a:r>
            <a:r>
              <a:rPr lang="en-US" sz="2000" dirty="0"/>
              <a:t>recall procedure allows voters to consider the removal of an elected official from office prior to the completion of his or her </a:t>
            </a:r>
            <a:r>
              <a:rPr lang="en-US" sz="2000" dirty="0" smtClean="0"/>
              <a:t>term</a:t>
            </a:r>
            <a:endParaRPr lang="en-US" sz="2000" dirty="0"/>
          </a:p>
        </p:txBody>
      </p:sp>
      <p:sp>
        <p:nvSpPr>
          <p:cNvPr id="3" name="Title 2"/>
          <p:cNvSpPr>
            <a:spLocks noGrp="1"/>
          </p:cNvSpPr>
          <p:nvPr>
            <p:ph type="title"/>
          </p:nvPr>
        </p:nvSpPr>
        <p:spPr>
          <a:xfrm>
            <a:off x="0" y="0"/>
            <a:ext cx="6408906" cy="1143000"/>
          </a:xfrm>
        </p:spPr>
        <p:txBody>
          <a:bodyPr>
            <a:normAutofit fontScale="90000"/>
          </a:bodyPr>
          <a:lstStyle/>
          <a:p>
            <a:pPr algn="ctr"/>
            <a:r>
              <a:rPr lang="en-US" dirty="0" smtClean="0">
                <a:solidFill>
                  <a:srgbClr val="000000"/>
                </a:solidFill>
              </a:rPr>
              <a:t>Citizen Relief Measures: </a:t>
            </a:r>
            <a:r>
              <a:rPr lang="en-US" dirty="0" smtClean="0"/>
              <a:t/>
            </a:r>
            <a:br>
              <a:rPr lang="en-US" dirty="0" smtClean="0"/>
            </a:br>
            <a:r>
              <a:rPr lang="en-US" sz="2000" dirty="0" smtClean="0"/>
              <a:t>What can citizens do if they are unhappy with action/inaction?</a:t>
            </a:r>
            <a:endParaRPr lang="en-US" sz="2000" dirty="0"/>
          </a:p>
        </p:txBody>
      </p:sp>
      <p:sp>
        <p:nvSpPr>
          <p:cNvPr id="4" name="Slide Number Placeholder 3"/>
          <p:cNvSpPr>
            <a:spLocks noGrp="1"/>
          </p:cNvSpPr>
          <p:nvPr>
            <p:ph type="sldNum" sz="quarter" idx="12"/>
          </p:nvPr>
        </p:nvSpPr>
        <p:spPr/>
        <p:txBody>
          <a:bodyPr/>
          <a:lstStyle/>
          <a:p>
            <a:fld id="{1C0A0186-A9F8-C54D-8112-701A5829BC06}" type="slidenum">
              <a:rPr lang="en-US" smtClean="0"/>
              <a:pPr/>
              <a:t>39</a:t>
            </a:fld>
            <a:endParaRPr lang="en-US"/>
          </a:p>
        </p:txBody>
      </p:sp>
      <p:pic>
        <p:nvPicPr>
          <p:cNvPr id="5" name="Picture 4"/>
          <p:cNvPicPr>
            <a:picLocks noChangeAspect="1"/>
          </p:cNvPicPr>
          <p:nvPr/>
        </p:nvPicPr>
        <p:blipFill>
          <a:blip r:embed="rId2"/>
          <a:stretch>
            <a:fillRect/>
          </a:stretch>
        </p:blipFill>
        <p:spPr>
          <a:xfrm>
            <a:off x="6408906" y="217397"/>
            <a:ext cx="2604126" cy="1384472"/>
          </a:xfrm>
          <a:prstGeom prst="rect">
            <a:avLst/>
          </a:prstGeom>
        </p:spPr>
      </p:pic>
    </p:spTree>
    <p:extLst>
      <p:ext uri="{BB962C8B-B14F-4D97-AF65-F5344CB8AC3E}">
        <p14:creationId xmlns:p14="http://schemas.microsoft.com/office/powerpoint/2010/main" val="37519848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247169"/>
            <a:ext cx="8647272" cy="4525963"/>
          </a:xfrm>
        </p:spPr>
        <p:txBody>
          <a:bodyPr>
            <a:normAutofit/>
          </a:bodyPr>
          <a:lstStyle/>
          <a:p>
            <a:r>
              <a:rPr lang="en-US" sz="2800" b="1" dirty="0" smtClean="0">
                <a:solidFill>
                  <a:srgbClr val="FF0000"/>
                </a:solidFill>
              </a:rPr>
              <a:t>A Charter is a </a:t>
            </a:r>
            <a:r>
              <a:rPr lang="en-US" sz="2800" b="1" dirty="0">
                <a:solidFill>
                  <a:srgbClr val="FF0000"/>
                </a:solidFill>
              </a:rPr>
              <a:t>written instrument that establishes and defines the structure of local </a:t>
            </a:r>
            <a:r>
              <a:rPr lang="en-US" sz="2800" b="1" dirty="0" smtClean="0">
                <a:solidFill>
                  <a:srgbClr val="FF0000"/>
                </a:solidFill>
              </a:rPr>
              <a:t>government</a:t>
            </a:r>
            <a:endParaRPr lang="en-US" sz="2800" dirty="0" smtClean="0"/>
          </a:p>
          <a:p>
            <a:r>
              <a:rPr lang="en-US" sz="2800" dirty="0" smtClean="0"/>
              <a:t>A Charter </a:t>
            </a:r>
            <a:r>
              <a:rPr lang="en-US" sz="2800" dirty="0"/>
              <a:t>may create local offices, and distribute powers, duties and responsibilities among local offices and which may establish and define certain procedures to be followed by our </a:t>
            </a:r>
            <a:r>
              <a:rPr lang="en-US" sz="2800" dirty="0" smtClean="0"/>
              <a:t>government </a:t>
            </a:r>
            <a:r>
              <a:rPr lang="en-US" sz="2800" dirty="0"/>
              <a:t>approved by the </a:t>
            </a:r>
            <a:r>
              <a:rPr lang="en-US" sz="2800" dirty="0" smtClean="0"/>
              <a:t>voters</a:t>
            </a:r>
          </a:p>
          <a:p>
            <a:r>
              <a:rPr lang="en-US" sz="2800" dirty="0" smtClean="0"/>
              <a:t> It serves </a:t>
            </a:r>
            <a:r>
              <a:rPr lang="en-US" sz="2800" dirty="0"/>
              <a:t>like </a:t>
            </a:r>
            <a:r>
              <a:rPr lang="en-US" sz="2800" b="1" dirty="0">
                <a:solidFill>
                  <a:srgbClr val="FF0000"/>
                </a:solidFill>
              </a:rPr>
              <a:t>Framingham's </a:t>
            </a:r>
            <a:r>
              <a:rPr lang="en-US" sz="2800" b="1" dirty="0" smtClean="0">
                <a:solidFill>
                  <a:srgbClr val="FF0000"/>
                </a:solidFill>
              </a:rPr>
              <a:t>constitution</a:t>
            </a:r>
            <a:endParaRPr lang="en-US" sz="2800" dirty="0" smtClean="0"/>
          </a:p>
          <a:p>
            <a:endParaRPr lang="en-US" dirty="0"/>
          </a:p>
        </p:txBody>
      </p:sp>
      <p:sp>
        <p:nvSpPr>
          <p:cNvPr id="3" name="Slide Number Placeholder 2"/>
          <p:cNvSpPr>
            <a:spLocks noGrp="1"/>
          </p:cNvSpPr>
          <p:nvPr>
            <p:ph type="sldNum" sz="quarter" idx="12"/>
          </p:nvPr>
        </p:nvSpPr>
        <p:spPr/>
        <p:txBody>
          <a:bodyPr/>
          <a:lstStyle/>
          <a:p>
            <a:fld id="{1C0A0186-A9F8-C54D-8112-701A5829BC06}" type="slidenum">
              <a:rPr lang="en-US" smtClean="0"/>
              <a:pPr/>
              <a:t>4</a:t>
            </a:fld>
            <a:endParaRPr lang="en-US"/>
          </a:p>
        </p:txBody>
      </p:sp>
      <p:sp>
        <p:nvSpPr>
          <p:cNvPr id="4" name="Title 3"/>
          <p:cNvSpPr>
            <a:spLocks noGrp="1"/>
          </p:cNvSpPr>
          <p:nvPr>
            <p:ph type="title"/>
          </p:nvPr>
        </p:nvSpPr>
        <p:spPr/>
        <p:txBody>
          <a:bodyPr>
            <a:normAutofit/>
          </a:bodyPr>
          <a:lstStyle/>
          <a:p>
            <a:pPr algn="ctr"/>
            <a:r>
              <a:rPr lang="en-US" sz="4000" dirty="0" smtClean="0">
                <a:solidFill>
                  <a:srgbClr val="000000"/>
                </a:solidFill>
              </a:rPr>
              <a:t>What is a Home Rule Charter?</a:t>
            </a:r>
            <a:endParaRPr lang="en-US" sz="4000" dirty="0">
              <a:solidFill>
                <a:srgbClr val="000000"/>
              </a:solidFill>
            </a:endParaRPr>
          </a:p>
        </p:txBody>
      </p:sp>
      <p:pic>
        <p:nvPicPr>
          <p:cNvPr id="5" name="Picture 4"/>
          <p:cNvPicPr>
            <a:picLocks noChangeAspect="1"/>
          </p:cNvPicPr>
          <p:nvPr/>
        </p:nvPicPr>
        <p:blipFill>
          <a:blip r:embed="rId2"/>
          <a:stretch>
            <a:fillRect/>
          </a:stretch>
        </p:blipFill>
        <p:spPr>
          <a:xfrm>
            <a:off x="7413590" y="4919645"/>
            <a:ext cx="1730409" cy="1853424"/>
          </a:xfrm>
          <a:prstGeom prst="rect">
            <a:avLst/>
          </a:prstGeom>
        </p:spPr>
      </p:pic>
    </p:spTree>
    <p:extLst>
      <p:ext uri="{BB962C8B-B14F-4D97-AF65-F5344CB8AC3E}">
        <p14:creationId xmlns:p14="http://schemas.microsoft.com/office/powerpoint/2010/main" val="119556988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143000"/>
            <a:ext cx="9013032" cy="4864291"/>
          </a:xfrm>
        </p:spPr>
        <p:txBody>
          <a:bodyPr>
            <a:noAutofit/>
          </a:bodyPr>
          <a:lstStyle/>
          <a:p>
            <a:pPr hangingPunct="0">
              <a:buNone/>
            </a:pPr>
            <a:r>
              <a:rPr lang="en-US" sz="1700" b="1" u="sng" dirty="0"/>
              <a:t>FREE PETITION</a:t>
            </a:r>
            <a:endParaRPr lang="en-US" sz="1700" b="1" dirty="0" smtClean="0"/>
          </a:p>
          <a:p>
            <a:pPr hangingPunct="0">
              <a:buNone/>
            </a:pPr>
            <a:r>
              <a:rPr lang="en-US" sz="1700" b="1" dirty="0" smtClean="0">
                <a:solidFill>
                  <a:srgbClr val="FF0000"/>
                </a:solidFill>
              </a:rPr>
              <a:t>1 person </a:t>
            </a:r>
            <a:r>
              <a:rPr lang="en-US" sz="1700" dirty="0" smtClean="0"/>
              <a:t>can bring an issue to Town Council or School </a:t>
            </a:r>
            <a:r>
              <a:rPr lang="en-US" sz="1700" dirty="0"/>
              <a:t>C</a:t>
            </a:r>
            <a:r>
              <a:rPr lang="en-US" sz="1700" dirty="0" smtClean="0"/>
              <a:t>ommittee to discuss</a:t>
            </a:r>
          </a:p>
          <a:p>
            <a:pPr hangingPunct="0">
              <a:buNone/>
            </a:pPr>
            <a:r>
              <a:rPr lang="en-US" sz="1700" dirty="0" smtClean="0"/>
              <a:t>If </a:t>
            </a:r>
            <a:r>
              <a:rPr lang="en-US" sz="1700" b="1" dirty="0" smtClean="0">
                <a:solidFill>
                  <a:srgbClr val="FF0000"/>
                </a:solidFill>
              </a:rPr>
              <a:t>100 people </a:t>
            </a:r>
            <a:r>
              <a:rPr lang="en-US" sz="1700" dirty="0" smtClean="0"/>
              <a:t>sign a petition, a public hearing is required within 3 months</a:t>
            </a:r>
          </a:p>
          <a:p>
            <a:pPr hangingPunct="0">
              <a:buNone/>
            </a:pPr>
            <a:r>
              <a:rPr lang="en-US" sz="1700" b="1" u="sng" dirty="0" smtClean="0"/>
              <a:t>INITIATIVE</a:t>
            </a:r>
            <a:endParaRPr lang="en-US" sz="1700" dirty="0" smtClean="0"/>
          </a:p>
          <a:p>
            <a:pPr hangingPunct="0">
              <a:buNone/>
            </a:pPr>
            <a:r>
              <a:rPr lang="en-US" sz="1700" dirty="0" smtClean="0"/>
              <a:t>Sponsor drafts a specific proposal and gets </a:t>
            </a:r>
            <a:r>
              <a:rPr lang="en-US" sz="1700" b="1" dirty="0" smtClean="0">
                <a:solidFill>
                  <a:srgbClr val="FF0000"/>
                </a:solidFill>
              </a:rPr>
              <a:t>500 people </a:t>
            </a:r>
            <a:r>
              <a:rPr lang="en-US" sz="1700" dirty="0" smtClean="0"/>
              <a:t>to sign to start process</a:t>
            </a:r>
          </a:p>
          <a:p>
            <a:pPr hangingPunct="0">
              <a:buNone/>
            </a:pPr>
            <a:r>
              <a:rPr lang="en-US" sz="1700" dirty="0" smtClean="0"/>
              <a:t>If </a:t>
            </a:r>
            <a:r>
              <a:rPr lang="en-US" sz="1700" b="1" dirty="0" smtClean="0">
                <a:solidFill>
                  <a:srgbClr val="FF0000"/>
                </a:solidFill>
              </a:rPr>
              <a:t>10% of voters </a:t>
            </a:r>
            <a:r>
              <a:rPr lang="en-US" sz="1700" dirty="0" smtClean="0"/>
              <a:t>sign onto proposal, Town Council/School </a:t>
            </a:r>
            <a:r>
              <a:rPr lang="en-US" sz="1700" dirty="0"/>
              <a:t>C</a:t>
            </a:r>
            <a:r>
              <a:rPr lang="en-US" sz="1700" dirty="0" smtClean="0"/>
              <a:t>ommittee must accept or reject </a:t>
            </a:r>
          </a:p>
          <a:p>
            <a:pPr hangingPunct="0">
              <a:buNone/>
            </a:pPr>
            <a:r>
              <a:rPr lang="en-US" sz="1700" dirty="0" smtClean="0"/>
              <a:t>If they reject it, sponsors can put on ballot by getting an additional </a:t>
            </a:r>
            <a:r>
              <a:rPr lang="en-US" sz="1700" b="1" dirty="0" smtClean="0">
                <a:solidFill>
                  <a:srgbClr val="FF0000"/>
                </a:solidFill>
              </a:rPr>
              <a:t>5% of voters </a:t>
            </a:r>
            <a:r>
              <a:rPr lang="en-US" sz="1700" dirty="0" smtClean="0"/>
              <a:t>to sign on.</a:t>
            </a:r>
          </a:p>
          <a:p>
            <a:pPr hangingPunct="0">
              <a:buNone/>
            </a:pPr>
            <a:r>
              <a:rPr lang="en-US" sz="1700" b="1" u="sng" dirty="0" smtClean="0"/>
              <a:t>REFERENDUM</a:t>
            </a:r>
            <a:endParaRPr lang="en-US" sz="1700" dirty="0" smtClean="0"/>
          </a:p>
          <a:p>
            <a:pPr hangingPunct="0">
              <a:buNone/>
            </a:pPr>
            <a:r>
              <a:rPr lang="en-US" sz="1700" dirty="0" smtClean="0"/>
              <a:t>If </a:t>
            </a:r>
            <a:r>
              <a:rPr lang="en-US" sz="1700" b="1" dirty="0" smtClean="0">
                <a:solidFill>
                  <a:srgbClr val="FF0000"/>
                </a:solidFill>
              </a:rPr>
              <a:t>10% sign petition </a:t>
            </a:r>
            <a:r>
              <a:rPr lang="en-US" sz="1700" dirty="0" smtClean="0"/>
              <a:t>asking for a decision to be reversed within </a:t>
            </a:r>
            <a:r>
              <a:rPr lang="en-US" sz="1700" b="1" dirty="0" smtClean="0">
                <a:solidFill>
                  <a:srgbClr val="FF0000"/>
                </a:solidFill>
              </a:rPr>
              <a:t>30 days of passage</a:t>
            </a:r>
            <a:r>
              <a:rPr lang="en-US" sz="1700" dirty="0" smtClean="0"/>
              <a:t>, it is temporarily suspended and reconsidered. If it is not reversed by the Town Council or School </a:t>
            </a:r>
            <a:r>
              <a:rPr lang="en-US" sz="1700" dirty="0"/>
              <a:t>C</a:t>
            </a:r>
            <a:r>
              <a:rPr lang="en-US" sz="1700" dirty="0" smtClean="0"/>
              <a:t>ommittee, it is placed on ballot for community vote.</a:t>
            </a:r>
          </a:p>
          <a:p>
            <a:pPr hangingPunct="0">
              <a:buNone/>
            </a:pPr>
            <a:r>
              <a:rPr lang="en-US" sz="1700" b="1" u="sng" dirty="0" smtClean="0"/>
              <a:t>RECALL</a:t>
            </a:r>
            <a:endParaRPr lang="en-US" sz="1700" dirty="0" smtClean="0"/>
          </a:p>
          <a:p>
            <a:pPr hangingPunct="0">
              <a:buNone/>
            </a:pPr>
            <a:r>
              <a:rPr lang="en-US" sz="1700" b="1" dirty="0" smtClean="0">
                <a:solidFill>
                  <a:srgbClr val="FF0000"/>
                </a:solidFill>
              </a:rPr>
              <a:t>150 voters </a:t>
            </a:r>
            <a:r>
              <a:rPr lang="en-US" sz="1700" dirty="0" smtClean="0"/>
              <a:t>can start recall process for district official, or </a:t>
            </a:r>
            <a:r>
              <a:rPr lang="en-US" sz="1700" b="1" dirty="0" smtClean="0">
                <a:solidFill>
                  <a:srgbClr val="FF0000"/>
                </a:solidFill>
              </a:rPr>
              <a:t>400 voters </a:t>
            </a:r>
            <a:r>
              <a:rPr lang="en-US" sz="1700" dirty="0" smtClean="0"/>
              <a:t>for an “at-large” </a:t>
            </a:r>
          </a:p>
          <a:p>
            <a:pPr hangingPunct="0">
              <a:buNone/>
            </a:pPr>
            <a:r>
              <a:rPr lang="en-US" sz="1700" b="1" dirty="0" smtClean="0">
                <a:solidFill>
                  <a:srgbClr val="FF0000"/>
                </a:solidFill>
              </a:rPr>
              <a:t>If 15% of voters </a:t>
            </a:r>
            <a:r>
              <a:rPr lang="en-US" sz="1700" dirty="0" smtClean="0"/>
              <a:t>sign recall petition within </a:t>
            </a:r>
            <a:r>
              <a:rPr lang="en-US" sz="1700" b="1" dirty="0" smtClean="0">
                <a:solidFill>
                  <a:srgbClr val="FF0000"/>
                </a:solidFill>
              </a:rPr>
              <a:t>30 days</a:t>
            </a:r>
            <a:r>
              <a:rPr lang="en-US" sz="1700" dirty="0" smtClean="0"/>
              <a:t>, a recall election is scheduled</a:t>
            </a:r>
            <a:endParaRPr lang="en-US" sz="1700" dirty="0"/>
          </a:p>
        </p:txBody>
      </p:sp>
      <p:sp>
        <p:nvSpPr>
          <p:cNvPr id="3" name="Title 2"/>
          <p:cNvSpPr>
            <a:spLocks noGrp="1"/>
          </p:cNvSpPr>
          <p:nvPr>
            <p:ph type="title"/>
          </p:nvPr>
        </p:nvSpPr>
        <p:spPr>
          <a:xfrm>
            <a:off x="457200" y="0"/>
            <a:ext cx="8229600" cy="1143000"/>
          </a:xfrm>
        </p:spPr>
        <p:txBody>
          <a:bodyPr>
            <a:normAutofit/>
          </a:bodyPr>
          <a:lstStyle/>
          <a:p>
            <a:pPr algn="ctr"/>
            <a:r>
              <a:rPr lang="en-US" dirty="0" smtClean="0">
                <a:solidFill>
                  <a:srgbClr val="000000"/>
                </a:solidFill>
              </a:rPr>
              <a:t>Citizen Relief Measures: </a:t>
            </a:r>
            <a:r>
              <a:rPr lang="en-US" dirty="0" smtClean="0"/>
              <a:t/>
            </a:r>
            <a:br>
              <a:rPr lang="en-US" dirty="0" smtClean="0"/>
            </a:br>
            <a:r>
              <a:rPr lang="en-US" sz="2000" dirty="0" smtClean="0"/>
              <a:t>What can citizens do if they are unhappy with government?</a:t>
            </a:r>
            <a:endParaRPr lang="en-US" sz="2000" dirty="0"/>
          </a:p>
        </p:txBody>
      </p:sp>
      <p:sp>
        <p:nvSpPr>
          <p:cNvPr id="4" name="Slide Number Placeholder 3"/>
          <p:cNvSpPr>
            <a:spLocks noGrp="1"/>
          </p:cNvSpPr>
          <p:nvPr>
            <p:ph type="sldNum" sz="quarter" idx="12"/>
          </p:nvPr>
        </p:nvSpPr>
        <p:spPr/>
        <p:txBody>
          <a:bodyPr/>
          <a:lstStyle/>
          <a:p>
            <a:fld id="{1C0A0186-A9F8-C54D-8112-701A5829BC06}" type="slidenum">
              <a:rPr lang="en-US" smtClean="0"/>
              <a:pPr/>
              <a:t>40</a:t>
            </a:fld>
            <a:endParaRPr lang="en-US"/>
          </a:p>
        </p:txBody>
      </p:sp>
    </p:spTree>
    <p:extLst>
      <p:ext uri="{BB962C8B-B14F-4D97-AF65-F5344CB8AC3E}">
        <p14:creationId xmlns:p14="http://schemas.microsoft.com/office/powerpoint/2010/main" val="37519848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1C0A0186-A9F8-C54D-8112-701A5829BC06}" type="slidenum">
              <a:rPr lang="en-US" smtClean="0"/>
              <a:pPr/>
              <a:t>41</a:t>
            </a:fld>
            <a:endParaRPr lang="en-US"/>
          </a:p>
        </p:txBody>
      </p:sp>
      <p:sp>
        <p:nvSpPr>
          <p:cNvPr id="6" name="Content Placeholder 5"/>
          <p:cNvSpPr>
            <a:spLocks noGrp="1"/>
          </p:cNvSpPr>
          <p:nvPr>
            <p:ph idx="1"/>
          </p:nvPr>
        </p:nvSpPr>
        <p:spPr/>
        <p:txBody>
          <a:bodyPr/>
          <a:lstStyle/>
          <a:p>
            <a:endParaRPr lang="en-US" dirty="0" smtClean="0"/>
          </a:p>
          <a:p>
            <a:endParaRPr lang="en-US" dirty="0"/>
          </a:p>
          <a:p>
            <a:pPr algn="ctr"/>
            <a:endParaRPr lang="en-US" sz="4800" b="1" dirty="0" smtClean="0"/>
          </a:p>
          <a:p>
            <a:pPr marL="109728" indent="0" algn="ctr">
              <a:buNone/>
            </a:pPr>
            <a:r>
              <a:rPr lang="en-US" sz="4800" b="1" dirty="0"/>
              <a:t>Part III: Final Thoughts</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7289" y="274638"/>
            <a:ext cx="8549511" cy="1143000"/>
          </a:xfrm>
        </p:spPr>
        <p:txBody>
          <a:bodyPr>
            <a:normAutofit fontScale="90000"/>
          </a:bodyPr>
          <a:lstStyle/>
          <a:p>
            <a:pPr algn="ctr"/>
            <a:r>
              <a:rPr lang="en-US" dirty="0" smtClean="0">
                <a:solidFill>
                  <a:srgbClr val="000000"/>
                </a:solidFill>
              </a:rPr>
              <a:t>A Big Change, but not a Total Change</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1C0A0186-A9F8-C54D-8112-701A5829BC06}" type="slidenum">
              <a:rPr lang="en-US" smtClean="0"/>
              <a:pPr/>
              <a:t>42</a:t>
            </a:fld>
            <a:endParaRPr lang="en-US"/>
          </a:p>
        </p:txBody>
      </p:sp>
      <p:sp>
        <p:nvSpPr>
          <p:cNvPr id="5" name="TextBox 4"/>
          <p:cNvSpPr txBox="1"/>
          <p:nvPr/>
        </p:nvSpPr>
        <p:spPr>
          <a:xfrm>
            <a:off x="377544" y="1590427"/>
            <a:ext cx="8309256" cy="4955203"/>
          </a:xfrm>
          <a:prstGeom prst="rect">
            <a:avLst/>
          </a:prstGeom>
          <a:noFill/>
        </p:spPr>
        <p:txBody>
          <a:bodyPr wrap="square" rtlCol="0">
            <a:spAutoFit/>
          </a:bodyPr>
          <a:lstStyle/>
          <a:p>
            <a:r>
              <a:rPr lang="en-US" sz="2800" dirty="0" smtClean="0"/>
              <a:t>Our government </a:t>
            </a:r>
            <a:r>
              <a:rPr lang="en-US" sz="2800" b="1" dirty="0" smtClean="0">
                <a:solidFill>
                  <a:srgbClr val="FF0000"/>
                </a:solidFill>
              </a:rPr>
              <a:t>structures</a:t>
            </a:r>
            <a:r>
              <a:rPr lang="en-US" sz="2800" dirty="0" smtClean="0"/>
              <a:t> will change…</a:t>
            </a:r>
          </a:p>
          <a:p>
            <a:endParaRPr lang="en-US" sz="2800" dirty="0" smtClean="0"/>
          </a:p>
          <a:p>
            <a:r>
              <a:rPr lang="en-US" sz="2800" dirty="0" smtClean="0"/>
              <a:t>…but the basic building block of our community will remain the </a:t>
            </a:r>
            <a:r>
              <a:rPr lang="en-US" sz="2800" b="1" dirty="0" smtClean="0">
                <a:solidFill>
                  <a:srgbClr val="FF0000"/>
                </a:solidFill>
              </a:rPr>
              <a:t>dedicated, hard-working volunteers and professionals</a:t>
            </a:r>
            <a:r>
              <a:rPr lang="en-US" sz="2800" dirty="0" smtClean="0"/>
              <a:t> who work to make Framingham all it can be </a:t>
            </a:r>
          </a:p>
          <a:p>
            <a:endParaRPr lang="en-US" sz="2800" dirty="0" smtClean="0"/>
          </a:p>
          <a:p>
            <a:r>
              <a:rPr lang="en-US" sz="2800" dirty="0" smtClean="0"/>
              <a:t>It is our hope that these new structures will allow us to </a:t>
            </a:r>
            <a:r>
              <a:rPr lang="en-US" sz="2800" b="1" dirty="0" smtClean="0">
                <a:solidFill>
                  <a:srgbClr val="FF0000"/>
                </a:solidFill>
              </a:rPr>
              <a:t>better reach </a:t>
            </a:r>
            <a:r>
              <a:rPr lang="en-US" sz="2800" dirty="0" smtClean="0"/>
              <a:t>our goals, solve our challenges, and plan proactively for the future</a:t>
            </a:r>
          </a:p>
          <a:p>
            <a:endParaRPr lang="en-US" dirty="0" smtClean="0"/>
          </a:p>
          <a:p>
            <a:endParaRPr lang="en-US" dirty="0"/>
          </a:p>
        </p:txBody>
      </p:sp>
    </p:spTree>
    <p:extLst>
      <p:ext uri="{BB962C8B-B14F-4D97-AF65-F5344CB8AC3E}">
        <p14:creationId xmlns:p14="http://schemas.microsoft.com/office/powerpoint/2010/main" val="299146459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6206" y="1481138"/>
            <a:ext cx="3200400" cy="2400300"/>
          </a:xfr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6206" y="4087178"/>
            <a:ext cx="3200400" cy="213627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5432" y="1417636"/>
            <a:ext cx="3200400" cy="2136273"/>
          </a:xfrm>
          <a:prstGeom prst="rect">
            <a:avLst/>
          </a:prstGeom>
        </p:spPr>
      </p:pic>
      <p:sp>
        <p:nvSpPr>
          <p:cNvPr id="3" name="Title 2"/>
          <p:cNvSpPr>
            <a:spLocks noGrp="1"/>
          </p:cNvSpPr>
          <p:nvPr>
            <p:ph type="title"/>
          </p:nvPr>
        </p:nvSpPr>
        <p:spPr/>
        <p:txBody>
          <a:bodyPr>
            <a:normAutofit fontScale="90000"/>
          </a:bodyPr>
          <a:lstStyle/>
          <a:p>
            <a:pPr algn="ctr"/>
            <a:r>
              <a:rPr lang="en-US" dirty="0" smtClean="0">
                <a:solidFill>
                  <a:srgbClr val="000000"/>
                </a:solidFill>
              </a:rPr>
              <a:t>Framingham: a great place to live, learn, work and play</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1C0A0186-A9F8-C54D-8112-701A5829BC06}" type="slidenum">
              <a:rPr lang="en-US" smtClean="0"/>
              <a:pPr/>
              <a:t>43</a:t>
            </a:fld>
            <a:endParaRPr lang="en-US"/>
          </a:p>
        </p:txBody>
      </p:sp>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6310" y="4333118"/>
            <a:ext cx="3200400" cy="1890333"/>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24528" t="7914" r="19676" b="7766"/>
          <a:stretch/>
        </p:blipFill>
        <p:spPr>
          <a:xfrm>
            <a:off x="3056708" y="2485772"/>
            <a:ext cx="2834640" cy="2410129"/>
          </a:xfrm>
          <a:prstGeom prst="rect">
            <a:avLst/>
          </a:prstGeom>
        </p:spPr>
      </p:pic>
    </p:spTree>
    <p:extLst>
      <p:ext uri="{BB962C8B-B14F-4D97-AF65-F5344CB8AC3E}">
        <p14:creationId xmlns:p14="http://schemas.microsoft.com/office/powerpoint/2010/main" val="15699120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endParaRPr lang="en-US" dirty="0" smtClean="0"/>
          </a:p>
          <a:p>
            <a:endParaRPr lang="en-US" dirty="0" smtClean="0"/>
          </a:p>
          <a:p>
            <a:pPr marL="109728" indent="0">
              <a:buNone/>
            </a:pPr>
            <a:endParaRPr lang="en-US" dirty="0" smtClean="0"/>
          </a:p>
          <a:p>
            <a:r>
              <a:rPr lang="en-US" sz="3000" dirty="0" smtClean="0"/>
              <a:t>All </a:t>
            </a:r>
            <a:r>
              <a:rPr lang="en-US" sz="3000" dirty="0"/>
              <a:t>of us are rightfully proud of Framingham. The pride that each of us feels for Framingham needs to be better reflected in Framingham’s government.</a:t>
            </a:r>
          </a:p>
          <a:p>
            <a:pPr>
              <a:buNone/>
            </a:pPr>
            <a:endParaRPr lang="en-US" sz="3000" dirty="0" smtClean="0"/>
          </a:p>
          <a:p>
            <a:r>
              <a:rPr lang="en-US" sz="3000" dirty="0" smtClean="0"/>
              <a:t>Our </a:t>
            </a:r>
            <a:r>
              <a:rPr lang="en-US" sz="3000" dirty="0"/>
              <a:t>local government needs to represent all of us and support vibrant neighborhoods, quality schools, safe and secure homes, </a:t>
            </a:r>
            <a:r>
              <a:rPr lang="en-US" sz="3000" dirty="0" smtClean="0"/>
              <a:t>value </a:t>
            </a:r>
            <a:r>
              <a:rPr lang="en-US" sz="3000" dirty="0"/>
              <a:t>elders, </a:t>
            </a:r>
            <a:r>
              <a:rPr lang="en-US" sz="3000" dirty="0" smtClean="0"/>
              <a:t>celebrate </a:t>
            </a:r>
            <a:r>
              <a:rPr lang="en-US" sz="3000" dirty="0"/>
              <a:t>diversity, </a:t>
            </a:r>
            <a:r>
              <a:rPr lang="en-US" sz="3000" dirty="0" smtClean="0"/>
              <a:t>support local businesses</a:t>
            </a:r>
            <a:r>
              <a:rPr lang="en-US" sz="3000" dirty="0"/>
              <a:t>, </a:t>
            </a:r>
            <a:r>
              <a:rPr lang="en-US" sz="3000" dirty="0" smtClean="0"/>
              <a:t>promote community </a:t>
            </a:r>
            <a:r>
              <a:rPr lang="en-US" sz="3000" dirty="0"/>
              <a:t>participation, </a:t>
            </a:r>
            <a:r>
              <a:rPr lang="en-US" sz="3000" dirty="0" smtClean="0"/>
              <a:t>care </a:t>
            </a:r>
            <a:r>
              <a:rPr lang="en-US" sz="3000" dirty="0"/>
              <a:t>for those in need.  </a:t>
            </a:r>
          </a:p>
        </p:txBody>
      </p:sp>
      <p:sp>
        <p:nvSpPr>
          <p:cNvPr id="3" name="Title 2"/>
          <p:cNvSpPr>
            <a:spLocks noGrp="1"/>
          </p:cNvSpPr>
          <p:nvPr>
            <p:ph type="title"/>
          </p:nvPr>
        </p:nvSpPr>
        <p:spPr/>
        <p:txBody>
          <a:bodyPr>
            <a:normAutofit fontScale="90000"/>
          </a:bodyPr>
          <a:lstStyle/>
          <a:p>
            <a:pPr algn="ctr"/>
            <a:r>
              <a:rPr lang="en-US" dirty="0" smtClean="0"/>
              <a:t/>
            </a:r>
            <a:br>
              <a:rPr lang="en-US" dirty="0" smtClean="0"/>
            </a:br>
            <a:r>
              <a:rPr lang="en-US" sz="4444" dirty="0" smtClean="0">
                <a:solidFill>
                  <a:srgbClr val="000000"/>
                </a:solidFill>
              </a:rPr>
              <a:t>		   Pride in our Town</a:t>
            </a:r>
            <a:endParaRPr lang="en-US" sz="4444" dirty="0">
              <a:solidFill>
                <a:srgbClr val="00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2012" y="242672"/>
            <a:ext cx="1828800" cy="1985810"/>
          </a:xfrm>
          <a:prstGeom prst="rect">
            <a:avLst/>
          </a:prstGeom>
          <a:noFill/>
          <a:ln>
            <a:noFill/>
          </a:ln>
          <a:extLst/>
        </p:spPr>
      </p:pic>
      <p:sp>
        <p:nvSpPr>
          <p:cNvPr id="4" name="Slide Number Placeholder 3"/>
          <p:cNvSpPr>
            <a:spLocks noGrp="1"/>
          </p:cNvSpPr>
          <p:nvPr>
            <p:ph type="sldNum" sz="quarter" idx="12"/>
          </p:nvPr>
        </p:nvSpPr>
        <p:spPr/>
        <p:txBody>
          <a:bodyPr/>
          <a:lstStyle/>
          <a:p>
            <a:fld id="{1C0A0186-A9F8-C54D-8112-701A5829BC06}" type="slidenum">
              <a:rPr lang="en-US" smtClean="0"/>
              <a:pPr/>
              <a:t>44</a:t>
            </a:fld>
            <a:endParaRPr lang="en-US"/>
          </a:p>
        </p:txBody>
      </p:sp>
    </p:spTree>
    <p:extLst>
      <p:ext uri="{BB962C8B-B14F-4D97-AF65-F5344CB8AC3E}">
        <p14:creationId xmlns:p14="http://schemas.microsoft.com/office/powerpoint/2010/main" val="27379978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71611" y="124098"/>
            <a:ext cx="8686800" cy="1143000"/>
          </a:xfrm>
        </p:spPr>
        <p:txBody>
          <a:bodyPr>
            <a:normAutofit fontScale="90000"/>
          </a:bodyPr>
          <a:lstStyle/>
          <a:p>
            <a:pPr algn="ctr"/>
            <a:r>
              <a:rPr lang="en-US" dirty="0">
                <a:effectLst/>
              </a:rPr>
              <a:t/>
            </a:r>
            <a:br>
              <a:rPr lang="en-US" dirty="0">
                <a:effectLst/>
              </a:rPr>
            </a:br>
            <a:r>
              <a:rPr lang="en-US" sz="4444" dirty="0" smtClean="0">
                <a:solidFill>
                  <a:srgbClr val="000000"/>
                </a:solidFill>
                <a:effectLst/>
              </a:rPr>
              <a:t>On Tuesday, April 4, 2017, the </a:t>
            </a:r>
            <a:r>
              <a:rPr lang="en-US" sz="4444" u="sng" dirty="0" smtClean="0">
                <a:solidFill>
                  <a:srgbClr val="000000"/>
                </a:solidFill>
                <a:effectLst/>
              </a:rPr>
              <a:t>voters</a:t>
            </a:r>
            <a:r>
              <a:rPr lang="en-US" sz="4444" dirty="0" smtClean="0">
                <a:solidFill>
                  <a:srgbClr val="000000"/>
                </a:solidFill>
                <a:effectLst/>
              </a:rPr>
              <a:t> will decide …</a:t>
            </a:r>
            <a:r>
              <a:rPr lang="en-US" sz="2200" dirty="0" smtClean="0">
                <a:effectLst/>
              </a:rPr>
              <a:t/>
            </a:r>
            <a:br>
              <a:rPr lang="en-US" sz="2200" dirty="0" smtClean="0">
                <a:effectLst/>
              </a:rPr>
            </a:br>
            <a:endParaRPr lang="en-US" sz="2200" dirty="0"/>
          </a:p>
        </p:txBody>
      </p:sp>
      <p:sp>
        <p:nvSpPr>
          <p:cNvPr id="2" name="Slide Number Placeholder 1"/>
          <p:cNvSpPr>
            <a:spLocks noGrp="1"/>
          </p:cNvSpPr>
          <p:nvPr>
            <p:ph type="sldNum" sz="quarter" idx="12"/>
          </p:nvPr>
        </p:nvSpPr>
        <p:spPr/>
        <p:txBody>
          <a:bodyPr/>
          <a:lstStyle/>
          <a:p>
            <a:fld id="{1C0A0186-A9F8-C54D-8112-701A5829BC06}" type="slidenum">
              <a:rPr lang="en-US" smtClean="0"/>
              <a:pPr/>
              <a:t>45</a:t>
            </a:fld>
            <a:endParaRPr lang="en-US"/>
          </a:p>
        </p:txBody>
      </p:sp>
      <p:sp>
        <p:nvSpPr>
          <p:cNvPr id="4" name="Content Placeholder 3"/>
          <p:cNvSpPr>
            <a:spLocks noGrp="1"/>
          </p:cNvSpPr>
          <p:nvPr>
            <p:ph idx="1"/>
          </p:nvPr>
        </p:nvSpPr>
        <p:spPr>
          <a:xfrm>
            <a:off x="457200" y="1667750"/>
            <a:ext cx="8229600" cy="4740194"/>
          </a:xfrm>
        </p:spPr>
        <p:txBody>
          <a:bodyPr>
            <a:normAutofit fontScale="55000" lnSpcReduction="20000"/>
          </a:bodyPr>
          <a:lstStyle/>
          <a:p>
            <a:r>
              <a:rPr lang="en-US" sz="2900" dirty="0"/>
              <a:t>Shall Framingham approve the new home rule charter recommended by the charter commission as summarized below?</a:t>
            </a:r>
          </a:p>
          <a:p>
            <a:pPr lvl="4"/>
            <a:r>
              <a:rPr lang="en-US" sz="2900" dirty="0"/>
              <a:t>YES	</a:t>
            </a:r>
            <a:r>
              <a:rPr lang="en-US" sz="2900" dirty="0" smtClean="0">
                <a:sym typeface="Wingdings"/>
              </a:rPr>
              <a:t></a:t>
            </a:r>
            <a:endParaRPr lang="en-US" sz="2900" dirty="0"/>
          </a:p>
          <a:p>
            <a:pPr lvl="4"/>
            <a:r>
              <a:rPr lang="en-US" sz="2900" dirty="0"/>
              <a:t>NO	</a:t>
            </a:r>
            <a:r>
              <a:rPr lang="en-US" sz="2900" dirty="0">
                <a:sym typeface="Wingdings"/>
              </a:rPr>
              <a:t></a:t>
            </a:r>
            <a:endParaRPr lang="en-US" sz="2900" dirty="0"/>
          </a:p>
          <a:p>
            <a:pPr algn="ctr"/>
            <a:r>
              <a:rPr lang="en-US" sz="2200" b="1" dirty="0"/>
              <a:t>Summary of Home Rule Charter</a:t>
            </a:r>
            <a:endParaRPr lang="en-US" sz="2200" dirty="0"/>
          </a:p>
          <a:p>
            <a:r>
              <a:rPr lang="en-US" sz="2200" dirty="0"/>
              <a:t>The home rule charter provides for a full-time elected Mayor serving a 4-year term, and an elected 11-member Town Council composed of nine district members serving 2-year terms and two at-large members serving 4-year terms. The Mayor replaces the Board of Selectmen as the Town’s chief executive, and the Town Council, meeting at least monthly, replaces the Representative Town Meeting.  </a:t>
            </a:r>
          </a:p>
          <a:p>
            <a:r>
              <a:rPr lang="en-US" sz="2200" dirty="0"/>
              <a:t>The School Committee will have 9 district members serving 2-year terms; the Mayor shall serve as the 10</a:t>
            </a:r>
            <a:r>
              <a:rPr lang="en-US" sz="2200" baseline="30000" dirty="0"/>
              <a:t>th</a:t>
            </a:r>
            <a:r>
              <a:rPr lang="en-US" sz="2200" dirty="0"/>
              <a:t> member voting only to break a tie.  The terms of the Board of Library Trustees and the Board of Cemetery Trustees will be extended to 4 years, with half the membership elected at alternating municipal elections.</a:t>
            </a:r>
          </a:p>
          <a:p>
            <a:r>
              <a:rPr lang="en-US" sz="2200" dirty="0"/>
              <a:t>Elections will be held in November of odd-numbered years.  The charter establishes a Licensing Commission and a Traffic Commission.  Financial management provisions include creation of a Strategic Initiatives and Financial Oversight Committee to consider the town’s financial condition and make recommendations on the Town’s future needs.</a:t>
            </a:r>
          </a:p>
          <a:p>
            <a:r>
              <a:rPr lang="en-US" sz="2200" dirty="0"/>
              <a:t>Several citizen “safeguard” provisions allow citizens to petition for measures through an initiative process, repeal a measure approved by the Town Council through a referendum process, and remove from office the Mayor, Town Council members, or School Committee members under certain circumstances by petitioning for a recall election.  The proposed charter also establishes procedures for voters to bring matters before the Town Council and School Committee for a hearing, and creates the position of citizen participation officer to improve communication and outreach between the voters and the municipal leadership. </a:t>
            </a:r>
          </a:p>
          <a:p>
            <a:r>
              <a:rPr lang="en-US" sz="2200" dirty="0"/>
              <a:t>Finally, the Charter provides for the automatic and periodic review of the Charter to ensure that it continues to evolve to meet the needs of Framingham.  The first such review will be five years following adoption of this charter.</a:t>
            </a:r>
          </a:p>
        </p:txBody>
      </p:sp>
    </p:spTree>
    <p:extLst>
      <p:ext uri="{BB962C8B-B14F-4D97-AF65-F5344CB8AC3E}">
        <p14:creationId xmlns:p14="http://schemas.microsoft.com/office/powerpoint/2010/main" val="31849654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893"/>
            <a:ext cx="8229600" cy="1143000"/>
          </a:xfrm>
        </p:spPr>
        <p:txBody>
          <a:bodyPr>
            <a:normAutofit/>
          </a:bodyPr>
          <a:lstStyle/>
          <a:p>
            <a:pPr algn="ctr"/>
            <a:r>
              <a:rPr lang="en-US" sz="4000" dirty="0" smtClean="0">
                <a:solidFill>
                  <a:srgbClr val="000000"/>
                </a:solidFill>
              </a:rPr>
              <a:t>Nine Charter Commissioners</a:t>
            </a:r>
            <a:endParaRPr lang="en-US" sz="4000" dirty="0">
              <a:solidFill>
                <a:srgbClr val="000000"/>
              </a:solidFill>
            </a:endParaRPr>
          </a:p>
        </p:txBody>
      </p:sp>
      <p:sp>
        <p:nvSpPr>
          <p:cNvPr id="5" name="Content Placeholder 4"/>
          <p:cNvSpPr>
            <a:spLocks noGrp="1"/>
          </p:cNvSpPr>
          <p:nvPr>
            <p:ph idx="1"/>
          </p:nvPr>
        </p:nvSpPr>
        <p:spPr>
          <a:xfrm>
            <a:off x="457200" y="847166"/>
            <a:ext cx="8229600" cy="5728446"/>
          </a:xfrm>
        </p:spPr>
        <p:txBody>
          <a:bodyPr>
            <a:normAutofit/>
          </a:bodyPr>
          <a:lstStyle/>
          <a:p>
            <a:endParaRPr lang="en-US" sz="1200" dirty="0" smtClean="0"/>
          </a:p>
          <a:p>
            <a:endParaRPr lang="en-US" sz="1200" dirty="0"/>
          </a:p>
          <a:p>
            <a:endParaRPr lang="en-US" sz="1200" dirty="0" smtClean="0"/>
          </a:p>
          <a:p>
            <a:r>
              <a:rPr lang="en-US" sz="1500" b="1" dirty="0"/>
              <a:t>Valerie W. Mulvey, Chair</a:t>
            </a:r>
            <a:r>
              <a:rPr lang="en-US" sz="1500" dirty="0"/>
              <a:t/>
            </a:r>
            <a:br>
              <a:rPr lang="en-US" sz="1500" dirty="0"/>
            </a:br>
            <a:r>
              <a:rPr lang="en-US" sz="1500" dirty="0"/>
              <a:t>Dennis W. Cardiff, </a:t>
            </a:r>
            <a:r>
              <a:rPr lang="en-US" sz="1500" dirty="0" smtClean="0"/>
              <a:t>Vice-Chair</a:t>
            </a:r>
            <a:r>
              <a:rPr lang="en-US" sz="1500" dirty="0"/>
              <a:t/>
            </a:r>
            <a:br>
              <a:rPr lang="en-US" sz="1500" dirty="0"/>
            </a:br>
            <a:r>
              <a:rPr lang="en-US" sz="1500" dirty="0"/>
              <a:t>Adam S. Blumer, Clerk</a:t>
            </a:r>
            <a:br>
              <a:rPr lang="en-US" sz="1500" dirty="0"/>
            </a:br>
            <a:r>
              <a:rPr lang="en-US" sz="1500" dirty="0"/>
              <a:t>Teri S. Banerjee</a:t>
            </a:r>
            <a:br>
              <a:rPr lang="en-US" sz="1500" dirty="0"/>
            </a:br>
            <a:r>
              <a:rPr lang="en-US" sz="1500" dirty="0"/>
              <a:t>Dennis L. </a:t>
            </a:r>
            <a:r>
              <a:rPr lang="en-US" sz="1500" dirty="0" err="1"/>
              <a:t>Giombetti</a:t>
            </a:r>
            <a:r>
              <a:rPr lang="en-US" sz="1500" dirty="0"/>
              <a:t/>
            </a:r>
            <a:br>
              <a:rPr lang="en-US" sz="1500" dirty="0"/>
            </a:br>
            <a:r>
              <a:rPr lang="en-US" sz="1500" dirty="0"/>
              <a:t>George P. King, Jr.</a:t>
            </a:r>
            <a:br>
              <a:rPr lang="en-US" sz="1500" dirty="0"/>
            </a:br>
            <a:r>
              <a:rPr lang="en-US" sz="1500" dirty="0"/>
              <a:t>Janet E. Leombruno</a:t>
            </a:r>
            <a:br>
              <a:rPr lang="en-US" sz="1500" dirty="0"/>
            </a:br>
            <a:r>
              <a:rPr lang="en-US" sz="1500" dirty="0"/>
              <a:t>Jason A. Smith</a:t>
            </a:r>
            <a:br>
              <a:rPr lang="en-US" sz="1500" dirty="0"/>
            </a:br>
            <a:r>
              <a:rPr lang="en-US" sz="1500" dirty="0"/>
              <a:t>John A. Stefanini</a:t>
            </a:r>
          </a:p>
          <a:p>
            <a:endParaRPr lang="en-US" sz="1200" dirty="0"/>
          </a:p>
          <a:p>
            <a:endParaRPr lang="en-US" sz="1200" dirty="0" smtClean="0"/>
          </a:p>
          <a:p>
            <a:endParaRPr lang="en-US" sz="1200" dirty="0" smtClean="0"/>
          </a:p>
          <a:p>
            <a:endParaRPr lang="en-US" sz="1200" dirty="0"/>
          </a:p>
          <a:p>
            <a:r>
              <a:rPr lang="en-US" sz="1800" dirty="0"/>
              <a:t>T</a:t>
            </a:r>
            <a:r>
              <a:rPr lang="en-US" sz="1800" dirty="0" smtClean="0"/>
              <a:t>he </a:t>
            </a:r>
            <a:r>
              <a:rPr lang="en-US" sz="1800" dirty="0"/>
              <a:t>nine members of the Charter Commission </a:t>
            </a:r>
            <a:r>
              <a:rPr lang="en-US" sz="1800" dirty="0" smtClean="0"/>
              <a:t>include a </a:t>
            </a:r>
            <a:r>
              <a:rPr lang="en-US" sz="1800" dirty="0"/>
              <a:t>former State Representative, current and former Selectmen, Town Moderator, Town Clerks, Town Meeting members, School Committee, Housing Authority, Park Commission, and Finance Committee members</a:t>
            </a:r>
            <a:r>
              <a:rPr lang="en-US" sz="1800" dirty="0" smtClean="0"/>
              <a:t>, </a:t>
            </a:r>
            <a:r>
              <a:rPr lang="en-US" sz="1800" dirty="0"/>
              <a:t>Cemetery and Library </a:t>
            </a:r>
            <a:r>
              <a:rPr lang="en-US" sz="1800" dirty="0" smtClean="0"/>
              <a:t>trustees and former Town Managers.</a:t>
            </a:r>
            <a:endParaRPr lang="en-US" sz="180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7591" y="1170893"/>
            <a:ext cx="4899681" cy="3291840"/>
          </a:xfrm>
          <a:prstGeom prst="rect">
            <a:avLst/>
          </a:prstGeom>
        </p:spPr>
      </p:pic>
      <p:sp>
        <p:nvSpPr>
          <p:cNvPr id="2" name="Slide Number Placeholder 1"/>
          <p:cNvSpPr>
            <a:spLocks noGrp="1"/>
          </p:cNvSpPr>
          <p:nvPr>
            <p:ph type="sldNum" sz="quarter" idx="12"/>
          </p:nvPr>
        </p:nvSpPr>
        <p:spPr/>
        <p:txBody>
          <a:bodyPr/>
          <a:lstStyle/>
          <a:p>
            <a:fld id="{1C0A0186-A9F8-C54D-8112-701A5829BC06}" type="slidenum">
              <a:rPr lang="en-US" smtClean="0"/>
              <a:pPr/>
              <a:t>5</a:t>
            </a:fld>
            <a:endParaRPr lang="en-US"/>
          </a:p>
        </p:txBody>
      </p:sp>
    </p:spTree>
    <p:extLst>
      <p:ext uri="{BB962C8B-B14F-4D97-AF65-F5344CB8AC3E}">
        <p14:creationId xmlns:p14="http://schemas.microsoft.com/office/powerpoint/2010/main" val="37362693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1080" y="1143000"/>
            <a:ext cx="6982170" cy="4621778"/>
          </a:xfrm>
        </p:spPr>
        <p:txBody>
          <a:bodyPr>
            <a:noAutofit/>
          </a:bodyPr>
          <a:lstStyle/>
          <a:p>
            <a:pPr marL="452628" indent="-342900">
              <a:buSzPct val="80000"/>
              <a:buFont typeface="+mj-lt"/>
              <a:buAutoNum type="arabicPeriod"/>
            </a:pPr>
            <a:r>
              <a:rPr lang="en-US" sz="2400" dirty="0" smtClean="0"/>
              <a:t>Framingham </a:t>
            </a:r>
            <a:r>
              <a:rPr lang="en-US" sz="2400" dirty="0"/>
              <a:t>is a great community in which to live, learn, work and </a:t>
            </a:r>
            <a:r>
              <a:rPr lang="en-US" sz="2400" dirty="0" smtClean="0"/>
              <a:t>play!</a:t>
            </a:r>
          </a:p>
          <a:p>
            <a:pPr marL="452628" indent="-342900">
              <a:buSzPct val="80000"/>
              <a:buNone/>
            </a:pPr>
            <a:endParaRPr lang="en-US" sz="800" dirty="0" smtClean="0"/>
          </a:p>
          <a:p>
            <a:pPr marL="566928" indent="-457200">
              <a:buSzPct val="80000"/>
              <a:buFont typeface="+mj-lt"/>
              <a:buAutoNum type="arabicPeriod" startAt="2"/>
            </a:pPr>
            <a:r>
              <a:rPr lang="en-US" sz="2400" dirty="0" smtClean="0"/>
              <a:t>Our </a:t>
            </a:r>
            <a:r>
              <a:rPr lang="en-US" sz="2400" dirty="0"/>
              <a:t>current system of government</a:t>
            </a:r>
            <a:r>
              <a:rPr lang="en-US" sz="2400" dirty="0" smtClean="0"/>
              <a:t> is inefficient, and needs </a:t>
            </a:r>
            <a:r>
              <a:rPr lang="en-US" sz="2400" dirty="0"/>
              <a:t>to be</a:t>
            </a:r>
            <a:r>
              <a:rPr lang="en-US" sz="2400" dirty="0" smtClean="0"/>
              <a:t> improved in </a:t>
            </a:r>
            <a:r>
              <a:rPr lang="en-US" sz="2400" dirty="0"/>
              <a:t>order</a:t>
            </a:r>
            <a:r>
              <a:rPr lang="en-US" sz="2400" dirty="0" smtClean="0"/>
              <a:t> to better meet </a:t>
            </a:r>
            <a:r>
              <a:rPr lang="en-US" sz="2400" dirty="0"/>
              <a:t>the needs of</a:t>
            </a:r>
            <a:r>
              <a:rPr lang="en-US" sz="2400" dirty="0" smtClean="0"/>
              <a:t> our community</a:t>
            </a:r>
          </a:p>
          <a:p>
            <a:pPr marL="452628" indent="-342900">
              <a:buSzPct val="80000"/>
              <a:buNone/>
            </a:pPr>
            <a:endParaRPr lang="en-US" sz="900" dirty="0" smtClean="0"/>
          </a:p>
          <a:p>
            <a:pPr marL="566928" indent="-457200">
              <a:buSzPct val="80000"/>
              <a:buFont typeface="+mj-lt"/>
              <a:buAutoNum type="arabicPeriod" startAt="3"/>
            </a:pPr>
            <a:r>
              <a:rPr lang="en-US" sz="2400" dirty="0" smtClean="0"/>
              <a:t>The work </a:t>
            </a:r>
            <a:r>
              <a:rPr lang="en-US" sz="2400" dirty="0"/>
              <a:t>of the</a:t>
            </a:r>
            <a:r>
              <a:rPr lang="en-US" sz="2400" dirty="0" smtClean="0"/>
              <a:t> Charter Commission should be done in an open </a:t>
            </a:r>
            <a:r>
              <a:rPr lang="en-US" sz="2400" dirty="0"/>
              <a:t>and participatory </a:t>
            </a:r>
            <a:r>
              <a:rPr lang="en-US" sz="2400" dirty="0" smtClean="0"/>
              <a:t>manner, reaching out to a variety of stakeholders and getting feedback from the public throughout the process</a:t>
            </a:r>
          </a:p>
        </p:txBody>
      </p:sp>
      <p:sp>
        <p:nvSpPr>
          <p:cNvPr id="3" name="Title 2"/>
          <p:cNvSpPr>
            <a:spLocks noGrp="1"/>
          </p:cNvSpPr>
          <p:nvPr>
            <p:ph type="title"/>
          </p:nvPr>
        </p:nvSpPr>
        <p:spPr>
          <a:xfrm>
            <a:off x="111080" y="0"/>
            <a:ext cx="9032920" cy="1143000"/>
          </a:xfrm>
        </p:spPr>
        <p:txBody>
          <a:bodyPr>
            <a:noAutofit/>
          </a:bodyPr>
          <a:lstStyle/>
          <a:p>
            <a:pPr algn="ctr"/>
            <a:r>
              <a:rPr lang="en-US" sz="4000" dirty="0" smtClean="0">
                <a:solidFill>
                  <a:srgbClr val="000000"/>
                </a:solidFill>
              </a:rPr>
              <a:t>Seven beliefs that drove our work</a:t>
            </a:r>
            <a:endParaRPr lang="en-US" sz="4000" dirty="0">
              <a:solidFill>
                <a:srgbClr val="000000"/>
              </a:solidFill>
            </a:endParaRPr>
          </a:p>
        </p:txBody>
      </p:sp>
      <p:sp>
        <p:nvSpPr>
          <p:cNvPr id="4" name="Slide Number Placeholder 3"/>
          <p:cNvSpPr>
            <a:spLocks noGrp="1"/>
          </p:cNvSpPr>
          <p:nvPr>
            <p:ph type="sldNum" sz="quarter" idx="12"/>
          </p:nvPr>
        </p:nvSpPr>
        <p:spPr/>
        <p:txBody>
          <a:bodyPr/>
          <a:lstStyle/>
          <a:p>
            <a:fld id="{1C0A0186-A9F8-C54D-8112-701A5829BC06}" type="slidenum">
              <a:rPr lang="en-US" smtClean="0"/>
              <a:pPr/>
              <a:t>6</a:t>
            </a:fld>
            <a:endParaRPr lang="en-US"/>
          </a:p>
        </p:txBody>
      </p:sp>
      <p:pic>
        <p:nvPicPr>
          <p:cNvPr id="6" name="Picture 5"/>
          <p:cNvPicPr>
            <a:picLocks noChangeAspect="1"/>
          </p:cNvPicPr>
          <p:nvPr/>
        </p:nvPicPr>
        <p:blipFill>
          <a:blip r:embed="rId2"/>
          <a:srcRect l="12113"/>
          <a:stretch>
            <a:fillRect/>
          </a:stretch>
        </p:blipFill>
        <p:spPr>
          <a:xfrm>
            <a:off x="6727147" y="3864633"/>
            <a:ext cx="2416853" cy="2543311"/>
          </a:xfrm>
          <a:prstGeom prst="rect">
            <a:avLst/>
          </a:prstGeom>
        </p:spPr>
      </p:pic>
    </p:spTree>
    <p:extLst>
      <p:ext uri="{BB962C8B-B14F-4D97-AF65-F5344CB8AC3E}">
        <p14:creationId xmlns:p14="http://schemas.microsoft.com/office/powerpoint/2010/main" val="33526254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018904"/>
            <a:ext cx="8686800" cy="4650060"/>
          </a:xfrm>
        </p:spPr>
        <p:txBody>
          <a:bodyPr anchor="t">
            <a:noAutofit/>
          </a:bodyPr>
          <a:lstStyle/>
          <a:p>
            <a:pPr marL="452628" indent="-342900">
              <a:buSzPct val="80000"/>
              <a:buFont typeface="+mj-lt"/>
              <a:buAutoNum type="arabicPeriod" startAt="4"/>
            </a:pPr>
            <a:r>
              <a:rPr lang="en-US" sz="2400" dirty="0" smtClean="0"/>
              <a:t>The new Charter should create a </a:t>
            </a:r>
            <a:r>
              <a:rPr lang="en-US" sz="2400" dirty="0"/>
              <a:t>strong,</a:t>
            </a:r>
            <a:r>
              <a:rPr lang="en-US" sz="2400" dirty="0" smtClean="0"/>
              <a:t> accountable executive to </a:t>
            </a:r>
            <a:r>
              <a:rPr lang="en-US" sz="2400" dirty="0"/>
              <a:t>advocate on our behalf with leaders in industry, government and </a:t>
            </a:r>
            <a:r>
              <a:rPr lang="en-US" sz="2400" dirty="0" smtClean="0"/>
              <a:t>society</a:t>
            </a:r>
          </a:p>
          <a:p>
            <a:pPr marL="452628" indent="-342900">
              <a:buSzPct val="80000"/>
              <a:buNone/>
            </a:pPr>
            <a:endParaRPr lang="en-US" sz="800" dirty="0" smtClean="0"/>
          </a:p>
          <a:p>
            <a:pPr marL="566928" indent="-457200">
              <a:buSzPct val="80000"/>
              <a:buFont typeface="+mj-lt"/>
              <a:buAutoNum type="arabicPeriod" startAt="5"/>
            </a:pPr>
            <a:r>
              <a:rPr lang="en-US" sz="2400" dirty="0" smtClean="0"/>
              <a:t>The new Charter should create a </a:t>
            </a:r>
            <a:r>
              <a:rPr lang="en-US" sz="2400" dirty="0"/>
              <a:t>legislative </a:t>
            </a:r>
            <a:r>
              <a:rPr lang="en-US" sz="2400" dirty="0" smtClean="0"/>
              <a:t>branch elected by all parts of our </a:t>
            </a:r>
            <a:r>
              <a:rPr lang="en-US" sz="2400" dirty="0"/>
              <a:t>diverse </a:t>
            </a:r>
            <a:r>
              <a:rPr lang="en-US" sz="2400" dirty="0" smtClean="0"/>
              <a:t>community; it must provide effective </a:t>
            </a:r>
            <a:r>
              <a:rPr lang="en-US" sz="2400" dirty="0"/>
              <a:t>checks and </a:t>
            </a:r>
            <a:r>
              <a:rPr lang="en-US" sz="2400" dirty="0" smtClean="0"/>
              <a:t>balances on the executive branch</a:t>
            </a:r>
          </a:p>
          <a:p>
            <a:pPr marL="452628" indent="-342900">
              <a:buSzPct val="80000"/>
              <a:buNone/>
            </a:pPr>
            <a:endParaRPr lang="en-US" sz="800" dirty="0" smtClean="0"/>
          </a:p>
          <a:p>
            <a:pPr marL="566928" lvl="0" indent="-457200">
              <a:buSzPct val="80000"/>
              <a:buFont typeface="+mj-lt"/>
              <a:buAutoNum type="arabicPeriod" startAt="6"/>
            </a:pPr>
            <a:r>
              <a:rPr lang="en-US" sz="2400" dirty="0" smtClean="0"/>
              <a:t>The new Charter should include mechanisms </a:t>
            </a:r>
            <a:r>
              <a:rPr lang="en-US" sz="2400" dirty="0"/>
              <a:t>that </a:t>
            </a:r>
            <a:r>
              <a:rPr lang="en-US" sz="2400" dirty="0" smtClean="0"/>
              <a:t>ensure </a:t>
            </a:r>
            <a:r>
              <a:rPr lang="en-US" sz="2400" dirty="0"/>
              <a:t>that municipal leaders work</a:t>
            </a:r>
            <a:r>
              <a:rPr lang="en-US" sz="2400" dirty="0" smtClean="0"/>
              <a:t> collaboratively </a:t>
            </a:r>
            <a:r>
              <a:rPr lang="en-US" sz="2400" dirty="0"/>
              <a:t>with the School </a:t>
            </a:r>
            <a:r>
              <a:rPr lang="en-US" sz="2400" dirty="0" smtClean="0"/>
              <a:t>Department</a:t>
            </a:r>
          </a:p>
          <a:p>
            <a:pPr marL="452628" lvl="0" indent="-342900">
              <a:buSzPct val="80000"/>
              <a:buNone/>
            </a:pPr>
            <a:endParaRPr lang="en-US" sz="800" dirty="0" smtClean="0"/>
          </a:p>
          <a:p>
            <a:pPr marL="566928" lvl="0" indent="-457200">
              <a:buSzPct val="80000"/>
              <a:buFont typeface="+mj-lt"/>
              <a:buAutoNum type="arabicPeriod" startAt="7"/>
            </a:pPr>
            <a:r>
              <a:rPr lang="en-US" sz="2400" dirty="0" smtClean="0"/>
              <a:t>The new Charter must have clear ways for public to participate</a:t>
            </a:r>
          </a:p>
        </p:txBody>
      </p:sp>
      <p:sp>
        <p:nvSpPr>
          <p:cNvPr id="3" name="Title 2"/>
          <p:cNvSpPr>
            <a:spLocks noGrp="1"/>
          </p:cNvSpPr>
          <p:nvPr>
            <p:ph type="title"/>
          </p:nvPr>
        </p:nvSpPr>
        <p:spPr>
          <a:xfrm>
            <a:off x="457200" y="0"/>
            <a:ext cx="8229600" cy="1143000"/>
          </a:xfrm>
        </p:spPr>
        <p:txBody>
          <a:bodyPr>
            <a:normAutofit fontScale="90000"/>
          </a:bodyPr>
          <a:lstStyle/>
          <a:p>
            <a:pPr algn="ctr"/>
            <a:r>
              <a:rPr lang="en-US" dirty="0" smtClean="0">
                <a:solidFill>
                  <a:srgbClr val="000000"/>
                </a:solidFill>
              </a:rPr>
              <a:t>Seven beliefs that drove our work</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1C0A0186-A9F8-C54D-8112-701A5829BC06}" type="slidenum">
              <a:rPr lang="en-US" smtClean="0"/>
              <a:pPr/>
              <a:t>7</a:t>
            </a:fld>
            <a:endParaRPr lang="en-US"/>
          </a:p>
        </p:txBody>
      </p:sp>
    </p:spTree>
    <p:extLst>
      <p:ext uri="{BB962C8B-B14F-4D97-AF65-F5344CB8AC3E}">
        <p14:creationId xmlns:p14="http://schemas.microsoft.com/office/powerpoint/2010/main" val="33526254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16186" y="1040268"/>
            <a:ext cx="8470614" cy="5066240"/>
          </a:xfrm>
        </p:spPr>
        <p:txBody>
          <a:bodyPr>
            <a:normAutofit lnSpcReduction="10000"/>
          </a:bodyPr>
          <a:lstStyle/>
          <a:p>
            <a:pPr>
              <a:buNone/>
            </a:pPr>
            <a:endParaRPr lang="en-US" sz="800" dirty="0" smtClean="0"/>
          </a:p>
          <a:p>
            <a:r>
              <a:rPr lang="en-US" sz="2800" b="1" dirty="0" smtClean="0">
                <a:solidFill>
                  <a:srgbClr val="FF0000"/>
                </a:solidFill>
              </a:rPr>
              <a:t>Examined</a:t>
            </a:r>
            <a:r>
              <a:rPr lang="en-US" sz="2400" dirty="0" smtClean="0"/>
              <a:t> charters from other communities, creating ours from these: Braintree, Franklin, Newton, Waltham and Weymouth</a:t>
            </a:r>
            <a:r>
              <a:rPr lang="en-US" sz="2400" dirty="0"/>
              <a:t>;</a:t>
            </a:r>
            <a:endParaRPr lang="en-US" sz="2400" dirty="0" smtClean="0"/>
          </a:p>
          <a:p>
            <a:r>
              <a:rPr lang="en-US" sz="2800" b="1" dirty="0" smtClean="0">
                <a:solidFill>
                  <a:srgbClr val="FF0000"/>
                </a:solidFill>
              </a:rPr>
              <a:t>Met</a:t>
            </a:r>
            <a:r>
              <a:rPr lang="en-US" sz="2400" dirty="0" smtClean="0"/>
              <a:t> with a variety of Framingham boards, managers and community leaders to hear their thoughts;</a:t>
            </a:r>
          </a:p>
          <a:p>
            <a:r>
              <a:rPr lang="en-US" sz="3027" b="1" dirty="0" smtClean="0">
                <a:solidFill>
                  <a:srgbClr val="FF0000"/>
                </a:solidFill>
              </a:rPr>
              <a:t>Invited</a:t>
            </a:r>
            <a:r>
              <a:rPr lang="en-US" sz="2400" dirty="0" smtClean="0"/>
              <a:t> leaders from other communities to learn how other communities work;</a:t>
            </a:r>
          </a:p>
          <a:p>
            <a:r>
              <a:rPr lang="en-US" sz="2800" b="1" dirty="0" smtClean="0">
                <a:solidFill>
                  <a:srgbClr val="FF0000"/>
                </a:solidFill>
              </a:rPr>
              <a:t>Surveyed</a:t>
            </a:r>
            <a:r>
              <a:rPr lang="en-US" sz="2400" dirty="0" smtClean="0"/>
              <a:t> public and took public comments at meetings and in formal public hearings; </a:t>
            </a:r>
          </a:p>
          <a:p>
            <a:r>
              <a:rPr lang="en-US" sz="2800" b="1" dirty="0" smtClean="0">
                <a:solidFill>
                  <a:srgbClr val="FF0000"/>
                </a:solidFill>
              </a:rPr>
              <a:t>Published</a:t>
            </a:r>
            <a:r>
              <a:rPr lang="en-US" sz="2400" dirty="0" smtClean="0"/>
              <a:t> working documents online for all to review and comment as work developed and changed;</a:t>
            </a:r>
          </a:p>
          <a:p>
            <a:r>
              <a:rPr lang="en-US" sz="3027" b="1" dirty="0">
                <a:solidFill>
                  <a:srgbClr val="FF0000"/>
                </a:solidFill>
              </a:rPr>
              <a:t>Adjusted</a:t>
            </a:r>
            <a:r>
              <a:rPr lang="en-US" sz="2400" dirty="0" smtClean="0"/>
              <a:t> proposal in response to input multiple times.</a:t>
            </a:r>
          </a:p>
          <a:p>
            <a:endParaRPr lang="en-US" sz="2400" dirty="0"/>
          </a:p>
        </p:txBody>
      </p:sp>
      <p:sp>
        <p:nvSpPr>
          <p:cNvPr id="3" name="Title 2"/>
          <p:cNvSpPr>
            <a:spLocks noGrp="1"/>
          </p:cNvSpPr>
          <p:nvPr>
            <p:ph type="title"/>
          </p:nvPr>
        </p:nvSpPr>
        <p:spPr>
          <a:xfrm>
            <a:off x="457200" y="124098"/>
            <a:ext cx="8229600" cy="1143000"/>
          </a:xfrm>
        </p:spPr>
        <p:txBody>
          <a:bodyPr>
            <a:normAutofit/>
          </a:bodyPr>
          <a:lstStyle/>
          <a:p>
            <a:pPr algn="ctr"/>
            <a:r>
              <a:rPr lang="en-US" sz="4000" dirty="0" smtClean="0">
                <a:solidFill>
                  <a:srgbClr val="000000"/>
                </a:solidFill>
              </a:rPr>
              <a:t>How did we build our Charter?</a:t>
            </a:r>
            <a:endParaRPr lang="en-US" sz="4000" dirty="0">
              <a:solidFill>
                <a:srgbClr val="000000"/>
              </a:solidFill>
            </a:endParaRPr>
          </a:p>
        </p:txBody>
      </p:sp>
      <p:sp>
        <p:nvSpPr>
          <p:cNvPr id="4" name="Slide Number Placeholder 3"/>
          <p:cNvSpPr>
            <a:spLocks noGrp="1"/>
          </p:cNvSpPr>
          <p:nvPr>
            <p:ph type="sldNum" sz="quarter" idx="12"/>
          </p:nvPr>
        </p:nvSpPr>
        <p:spPr/>
        <p:txBody>
          <a:bodyPr/>
          <a:lstStyle/>
          <a:p>
            <a:fld id="{1C0A0186-A9F8-C54D-8112-701A5829BC06}" type="slidenum">
              <a:rPr lang="en-US" smtClean="0"/>
              <a:pPr/>
              <a:t>8</a:t>
            </a:fld>
            <a:endParaRPr lang="en-US"/>
          </a:p>
        </p:txBody>
      </p:sp>
    </p:spTree>
    <p:extLst>
      <p:ext uri="{BB962C8B-B14F-4D97-AF65-F5344CB8AC3E}">
        <p14:creationId xmlns:p14="http://schemas.microsoft.com/office/powerpoint/2010/main" val="95599060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648217"/>
            <a:ext cx="8229600" cy="4525963"/>
          </a:xfrm>
        </p:spPr>
        <p:txBody>
          <a:bodyPr/>
          <a:lstStyle/>
          <a:p>
            <a:pPr marL="624078" indent="-514350">
              <a:buSzPct val="80000"/>
              <a:buFont typeface="+mj-lt"/>
              <a:buAutoNum type="arabicPeriod"/>
            </a:pPr>
            <a:r>
              <a:rPr lang="en-US" sz="2800" b="1" dirty="0" smtClean="0"/>
              <a:t>Lack of transparency &amp; accountability</a:t>
            </a:r>
          </a:p>
          <a:p>
            <a:pPr marL="624078" indent="-514350">
              <a:buSzPct val="80000"/>
              <a:buFont typeface="+mj-lt"/>
              <a:buAutoNum type="arabicPeriod"/>
            </a:pPr>
            <a:r>
              <a:rPr lang="en-US" b="1" dirty="0" smtClean="0"/>
              <a:t>Mismatch for diverse, complex community with $300M annual budget</a:t>
            </a:r>
          </a:p>
          <a:p>
            <a:pPr marL="624078" indent="-514350">
              <a:buSzPct val="80000"/>
              <a:buFont typeface="+mj-lt"/>
              <a:buAutoNum type="arabicPeriod"/>
            </a:pPr>
            <a:r>
              <a:rPr lang="en-US" b="1" dirty="0" smtClean="0"/>
              <a:t>Lack of community participation in elections</a:t>
            </a:r>
          </a:p>
          <a:p>
            <a:pPr marL="624078" indent="-514350">
              <a:buSzPct val="80000"/>
              <a:buFont typeface="+mj-lt"/>
              <a:buAutoNum type="arabicPeriod"/>
            </a:pPr>
            <a:r>
              <a:rPr lang="en-US" b="1" dirty="0" smtClean="0"/>
              <a:t>All parts of Framingham are not fairly or equally represented in elections and decision-making</a:t>
            </a:r>
          </a:p>
          <a:p>
            <a:pPr marL="624078" indent="-514350">
              <a:buSzPct val="80000"/>
              <a:buFont typeface="+mj-lt"/>
              <a:buAutoNum type="arabicPeriod"/>
            </a:pPr>
            <a:r>
              <a:rPr lang="en-US" b="1" dirty="0" smtClean="0"/>
              <a:t>Need for clear ethical standards</a:t>
            </a:r>
            <a:endParaRPr lang="en-US" b="1" dirty="0"/>
          </a:p>
        </p:txBody>
      </p:sp>
      <p:sp>
        <p:nvSpPr>
          <p:cNvPr id="3" name="Title 2"/>
          <p:cNvSpPr>
            <a:spLocks noGrp="1"/>
          </p:cNvSpPr>
          <p:nvPr>
            <p:ph type="title"/>
          </p:nvPr>
        </p:nvSpPr>
        <p:spPr>
          <a:xfrm>
            <a:off x="205933" y="505217"/>
            <a:ext cx="8807099" cy="1143000"/>
          </a:xfrm>
        </p:spPr>
        <p:txBody>
          <a:bodyPr>
            <a:noAutofit/>
          </a:bodyPr>
          <a:lstStyle/>
          <a:p>
            <a:pPr algn="ctr"/>
            <a:r>
              <a:rPr lang="en-US" sz="4000" dirty="0" smtClean="0">
                <a:solidFill>
                  <a:srgbClr val="000000"/>
                </a:solidFill>
              </a:rPr>
              <a:t>Why Change our form of Government?</a:t>
            </a:r>
            <a:r>
              <a:rPr lang="en-US" sz="4000" dirty="0" smtClean="0"/>
              <a:t/>
            </a:r>
            <a:br>
              <a:rPr lang="en-US" sz="4000" dirty="0" smtClean="0"/>
            </a:br>
            <a:endParaRPr lang="en-US" sz="3200" dirty="0"/>
          </a:p>
        </p:txBody>
      </p:sp>
      <p:sp>
        <p:nvSpPr>
          <p:cNvPr id="4" name="Slide Number Placeholder 3"/>
          <p:cNvSpPr>
            <a:spLocks noGrp="1"/>
          </p:cNvSpPr>
          <p:nvPr>
            <p:ph type="sldNum" sz="quarter" idx="12"/>
          </p:nvPr>
        </p:nvSpPr>
        <p:spPr/>
        <p:txBody>
          <a:bodyPr/>
          <a:lstStyle/>
          <a:p>
            <a:fld id="{1C0A0186-A9F8-C54D-8112-701A5829BC06}" type="slidenum">
              <a:rPr lang="en-US" smtClean="0"/>
              <a:pPr/>
              <a:t>9</a:t>
            </a:fld>
            <a:endParaRPr lang="en-US"/>
          </a:p>
        </p:txBody>
      </p:sp>
    </p:spTree>
    <p:extLst>
      <p:ext uri="{BB962C8B-B14F-4D97-AF65-F5344CB8AC3E}">
        <p14:creationId xmlns:p14="http://schemas.microsoft.com/office/powerpoint/2010/main" val="249822453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emplate>
  <TotalTime>4</TotalTime>
  <Words>3519</Words>
  <Application>Microsoft Office PowerPoint</Application>
  <PresentationFormat>On-screen Show (4:3)</PresentationFormat>
  <Paragraphs>1499</Paragraphs>
  <Slides>45</Slides>
  <Notes>1</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Concourse</vt:lpstr>
      <vt:lpstr>     Charter Commission  </vt:lpstr>
      <vt:lpstr>PowerPoint Presentation</vt:lpstr>
      <vt:lpstr>PowerPoint Presentation</vt:lpstr>
      <vt:lpstr>What is a Home Rule Charter?</vt:lpstr>
      <vt:lpstr>Nine Charter Commissioners</vt:lpstr>
      <vt:lpstr>Seven beliefs that drove our work</vt:lpstr>
      <vt:lpstr>Seven beliefs that drove our work</vt:lpstr>
      <vt:lpstr>How did we build our Charter?</vt:lpstr>
      <vt:lpstr>Why Change our form of Government? </vt:lpstr>
      <vt:lpstr>1. Who is accountable?</vt:lpstr>
      <vt:lpstr>2. Mismatch for complex needs of diverse community</vt:lpstr>
      <vt:lpstr>Mismatch creates challenges for all </vt:lpstr>
      <vt:lpstr>How does Framingham compare? 27 most populous communities in Massachusetts</vt:lpstr>
      <vt:lpstr>Results of this mismatch</vt:lpstr>
      <vt:lpstr>Results of this mismatch</vt:lpstr>
      <vt:lpstr>Framingham by the Numbers Expenditures over the past ten years (2007 to 2016)</vt:lpstr>
      <vt:lpstr>Average Residential Tax Bill Average tax for 27 most populous MA communities</vt:lpstr>
      <vt:lpstr>3. Lack of Community Participation  Average turnout over the past ten years (2007 to 2016)</vt:lpstr>
      <vt:lpstr>PowerPoint Presentation</vt:lpstr>
      <vt:lpstr>4. Unequal Representation</vt:lpstr>
      <vt:lpstr>4. Unequal Representation</vt:lpstr>
      <vt:lpstr>PowerPoint Presentation</vt:lpstr>
      <vt:lpstr>What’s new in our Charter?</vt:lpstr>
      <vt:lpstr>What’s new in our Charter?</vt:lpstr>
      <vt:lpstr>What’s new in our Charter?</vt:lpstr>
      <vt:lpstr>What’s new in our Charter?</vt:lpstr>
      <vt:lpstr>Town Council: More details</vt:lpstr>
      <vt:lpstr>Nine Neighborhood Districts</vt:lpstr>
      <vt:lpstr> </vt:lpstr>
      <vt:lpstr>Advantages of Town Council</vt:lpstr>
      <vt:lpstr>How does our Council compare?</vt:lpstr>
      <vt:lpstr>Mayor</vt:lpstr>
      <vt:lpstr>School Committee: What stays  the same?</vt:lpstr>
      <vt:lpstr>School Committee: What is different?</vt:lpstr>
      <vt:lpstr>How is School Committee structured in other communities?</vt:lpstr>
      <vt:lpstr>Other Key Officials / Boards</vt:lpstr>
      <vt:lpstr>Elected or Appointed?</vt:lpstr>
      <vt:lpstr>Automatic 5-year Charter Review</vt:lpstr>
      <vt:lpstr>Citizen Relief Measures:  What can citizens do if they are unhappy with action/inaction?</vt:lpstr>
      <vt:lpstr>Citizen Relief Measures:  What can citizens do if they are unhappy with government?</vt:lpstr>
      <vt:lpstr>PowerPoint Presentation</vt:lpstr>
      <vt:lpstr>A Big Change, but not a Total Change</vt:lpstr>
      <vt:lpstr>Framingham: a great place to live, learn, work and play</vt:lpstr>
      <vt:lpstr>      Pride in our Town</vt:lpstr>
      <vt:lpstr> On Tuesday, April 4, 2017, the voters will decide …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Charter Commission  </dc:title>
  <dc:creator>Nichol M. Figueiredo</dc:creator>
  <cp:lastModifiedBy>Nichol Figueiredo</cp:lastModifiedBy>
  <cp:revision>2</cp:revision>
  <dcterms:created xsi:type="dcterms:W3CDTF">2016-12-20T18:51:40Z</dcterms:created>
  <dcterms:modified xsi:type="dcterms:W3CDTF">2016-12-23T16:58:27Z</dcterms:modified>
</cp:coreProperties>
</file>